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4"/>
  </p:sldMasterIdLst>
  <p:notesMasterIdLst>
    <p:notesMasterId r:id="rId68"/>
  </p:notesMasterIdLst>
  <p:sldIdLst>
    <p:sldId id="263" r:id="rId5"/>
    <p:sldId id="265" r:id="rId6"/>
    <p:sldId id="324" r:id="rId7"/>
    <p:sldId id="321" r:id="rId8"/>
    <p:sldId id="326" r:id="rId9"/>
    <p:sldId id="323" r:id="rId10"/>
    <p:sldId id="264" r:id="rId11"/>
    <p:sldId id="267" r:id="rId12"/>
    <p:sldId id="273" r:id="rId13"/>
    <p:sldId id="274" r:id="rId14"/>
    <p:sldId id="275" r:id="rId15"/>
    <p:sldId id="276" r:id="rId16"/>
    <p:sldId id="278" r:id="rId17"/>
    <p:sldId id="290" r:id="rId18"/>
    <p:sldId id="291" r:id="rId19"/>
    <p:sldId id="301" r:id="rId20"/>
    <p:sldId id="289" r:id="rId21"/>
    <p:sldId id="286" r:id="rId22"/>
    <p:sldId id="292" r:id="rId23"/>
    <p:sldId id="302" r:id="rId24"/>
    <p:sldId id="303" r:id="rId25"/>
    <p:sldId id="332" r:id="rId26"/>
    <p:sldId id="293" r:id="rId27"/>
    <p:sldId id="304" r:id="rId28"/>
    <p:sldId id="306" r:id="rId29"/>
    <p:sldId id="333" r:id="rId30"/>
    <p:sldId id="294" r:id="rId31"/>
    <p:sldId id="305" r:id="rId32"/>
    <p:sldId id="307" r:id="rId33"/>
    <p:sldId id="334" r:id="rId34"/>
    <p:sldId id="327" r:id="rId35"/>
    <p:sldId id="295" r:id="rId36"/>
    <p:sldId id="308" r:id="rId37"/>
    <p:sldId id="309" r:id="rId38"/>
    <p:sldId id="335" r:id="rId39"/>
    <p:sldId id="297" r:id="rId40"/>
    <p:sldId id="310" r:id="rId41"/>
    <p:sldId id="311" r:id="rId42"/>
    <p:sldId id="336" r:id="rId43"/>
    <p:sldId id="299" r:id="rId44"/>
    <p:sldId id="312" r:id="rId45"/>
    <p:sldId id="313" r:id="rId46"/>
    <p:sldId id="337" r:id="rId47"/>
    <p:sldId id="328" r:id="rId48"/>
    <p:sldId id="296" r:id="rId49"/>
    <p:sldId id="314" r:id="rId50"/>
    <p:sldId id="315" r:id="rId51"/>
    <p:sldId id="338" r:id="rId52"/>
    <p:sldId id="298" r:id="rId53"/>
    <p:sldId id="316" r:id="rId54"/>
    <p:sldId id="317" r:id="rId55"/>
    <p:sldId id="339" r:id="rId56"/>
    <p:sldId id="300" r:id="rId57"/>
    <p:sldId id="318" r:id="rId58"/>
    <p:sldId id="319" r:id="rId59"/>
    <p:sldId id="340" r:id="rId60"/>
    <p:sldId id="331" r:id="rId61"/>
    <p:sldId id="329" r:id="rId62"/>
    <p:sldId id="330" r:id="rId63"/>
    <p:sldId id="341" r:id="rId64"/>
    <p:sldId id="270" r:id="rId65"/>
    <p:sldId id="269" r:id="rId66"/>
    <p:sldId id="268" r:id="rId6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B75BB"/>
    <a:srgbClr val="009900"/>
    <a:srgbClr val="26AAE1"/>
    <a:srgbClr val="1B75BC"/>
    <a:srgbClr val="2A3890"/>
    <a:srgbClr val="26216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289"/>
    <p:restoredTop sz="94663"/>
  </p:normalViewPr>
  <p:slideViewPr>
    <p:cSldViewPr snapToGrid="0" snapToObjects="1" showGuides="1">
      <p:cViewPr varScale="1">
        <p:scale>
          <a:sx n="82" d="100"/>
          <a:sy n="82" d="100"/>
        </p:scale>
        <p:origin x="888" y="6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71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2ACBFD-5060-4E79-8075-31BDEBA6DD6B}" type="datetimeFigureOut">
              <a:rPr lang="en-US" smtClean="0"/>
              <a:t>8/20/2018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54146D-96E4-474B-80F9-A01C72E09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1843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orange indicates that a radiologist did not think there was enough information to diagnose from the image alone. The red are ones where he actively disagreed.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54146D-96E4-474B-80F9-A01C72E0989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9991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orange indicates that a radiologist did not think there was enough information to diagnose from the image alone. The red are ones where he actively disagreed.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54146D-96E4-474B-80F9-A01C72E0989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2355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Top down, left to right: alligator, bagel, cheetah, crocodile, donut,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french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bread, hammer, hatchet,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italian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bread, jackal, jaguar, ladle, oyster, plate, soup bowl, tortoise.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54146D-96E4-474B-80F9-A01C72E0989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221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Blank">
    <p:bg>
      <p:bgPr>
        <a:gradFill>
          <a:gsLst>
            <a:gs pos="0">
              <a:srgbClr val="262162"/>
            </a:gs>
            <a:gs pos="33000">
              <a:srgbClr val="2A3890"/>
            </a:gs>
            <a:gs pos="66000">
              <a:srgbClr val="1B75BC"/>
            </a:gs>
            <a:gs pos="100000">
              <a:srgbClr val="26AAE1"/>
            </a:gs>
          </a:gsLst>
          <a:lin ang="1908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945672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Bar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F57607A-03D8-0D4E-B7AE-C852BCA687D4}"/>
              </a:ext>
            </a:extLst>
          </p:cNvPr>
          <p:cNvSpPr/>
          <p:nvPr userDrawn="1"/>
        </p:nvSpPr>
        <p:spPr>
          <a:xfrm>
            <a:off x="8467" y="1837267"/>
            <a:ext cx="12192000" cy="609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7D696B5-863C-6E4F-A7F4-8C0285A1510C}"/>
              </a:ext>
            </a:extLst>
          </p:cNvPr>
          <p:cNvSpPr/>
          <p:nvPr userDrawn="1"/>
        </p:nvSpPr>
        <p:spPr>
          <a:xfrm>
            <a:off x="0" y="0"/>
            <a:ext cx="12192000" cy="1828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1AB8B7-0E95-F74E-AE90-46851E2E1695}" type="datetimeFigureOut">
              <a:rPr lang="en-US" smtClean="0"/>
              <a:t>8/20/2018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22073-C1FC-0742-B180-0E91CF5841F7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193B2426-8AC1-6D4F-ABAB-C5E31B7025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8255" y="1842033"/>
            <a:ext cx="10505545" cy="604834"/>
          </a:xfrm>
        </p:spPr>
        <p:txBody>
          <a:bodyPr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140821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Bar with Positive S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F57607A-03D8-0D4E-B7AE-C852BCA687D4}"/>
              </a:ext>
            </a:extLst>
          </p:cNvPr>
          <p:cNvSpPr/>
          <p:nvPr userDrawn="1"/>
        </p:nvSpPr>
        <p:spPr>
          <a:xfrm>
            <a:off x="8467" y="1837267"/>
            <a:ext cx="12192000" cy="609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7D696B5-863C-6E4F-A7F4-8C0285A1510C}"/>
              </a:ext>
            </a:extLst>
          </p:cNvPr>
          <p:cNvSpPr/>
          <p:nvPr userDrawn="1"/>
        </p:nvSpPr>
        <p:spPr>
          <a:xfrm>
            <a:off x="0" y="0"/>
            <a:ext cx="12192000" cy="1828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1AB8B7-0E95-F74E-AE90-46851E2E1695}" type="datetimeFigureOut">
              <a:rPr lang="en-US" smtClean="0"/>
              <a:t>8/20/2018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22073-C1FC-0742-B180-0E91CF5841F7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193B2426-8AC1-6D4F-ABAB-C5E31B7025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8255" y="1842033"/>
            <a:ext cx="10505545" cy="604834"/>
          </a:xfrm>
        </p:spPr>
        <p:txBody>
          <a:bodyPr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976828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Bar with Caution S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F57607A-03D8-0D4E-B7AE-C852BCA687D4}"/>
              </a:ext>
            </a:extLst>
          </p:cNvPr>
          <p:cNvSpPr/>
          <p:nvPr userDrawn="1"/>
        </p:nvSpPr>
        <p:spPr>
          <a:xfrm>
            <a:off x="8467" y="1837267"/>
            <a:ext cx="12192000" cy="609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7D696B5-863C-6E4F-A7F4-8C0285A1510C}"/>
              </a:ext>
            </a:extLst>
          </p:cNvPr>
          <p:cNvSpPr/>
          <p:nvPr userDrawn="1"/>
        </p:nvSpPr>
        <p:spPr>
          <a:xfrm>
            <a:off x="0" y="0"/>
            <a:ext cx="12192000" cy="1828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1AB8B7-0E95-F74E-AE90-46851E2E1695}" type="datetimeFigureOut">
              <a:rPr lang="en-US" smtClean="0"/>
              <a:t>8/20/2018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22073-C1FC-0742-B180-0E91CF5841F7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193B2426-8AC1-6D4F-ABAB-C5E31B7025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8255" y="1842033"/>
            <a:ext cx="10505545" cy="604834"/>
          </a:xfrm>
        </p:spPr>
        <p:txBody>
          <a:bodyPr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367392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Bar with Neg S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F57607A-03D8-0D4E-B7AE-C852BCA687D4}"/>
              </a:ext>
            </a:extLst>
          </p:cNvPr>
          <p:cNvSpPr/>
          <p:nvPr userDrawn="1"/>
        </p:nvSpPr>
        <p:spPr>
          <a:xfrm>
            <a:off x="8467" y="1837267"/>
            <a:ext cx="12192000" cy="609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7D696B5-863C-6E4F-A7F4-8C0285A1510C}"/>
              </a:ext>
            </a:extLst>
          </p:cNvPr>
          <p:cNvSpPr/>
          <p:nvPr userDrawn="1"/>
        </p:nvSpPr>
        <p:spPr>
          <a:xfrm>
            <a:off x="0" y="0"/>
            <a:ext cx="12192000" cy="1828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1AB8B7-0E95-F74E-AE90-46851E2E1695}" type="datetimeFigureOut">
              <a:rPr lang="en-US" smtClean="0"/>
              <a:t>8/20/2018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22073-C1FC-0742-B180-0E91CF5841F7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193B2426-8AC1-6D4F-ABAB-C5E31B7025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8255" y="1842033"/>
            <a:ext cx="10505545" cy="604834"/>
          </a:xfrm>
        </p:spPr>
        <p:txBody>
          <a:bodyPr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656410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ue with Title and Cont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31AB8B7-0E95-F74E-AE90-46851E2E1695}" type="datetimeFigureOut">
              <a:rPr lang="en-US" smtClean="0"/>
              <a:pPr/>
              <a:t>8/20/2018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5222073-C1FC-0742-B180-0E91CF5841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35327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Gray with Title and Content"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31AB8B7-0E95-F74E-AE90-46851E2E1695}" type="datetimeFigureOut">
              <a:rPr lang="en-US" smtClean="0"/>
              <a:pPr/>
              <a:t>8/20/2018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5222073-C1FC-0742-B180-0E91CF5841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74625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Red with Title and Conten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31AB8B7-0E95-F74E-AE90-46851E2E1695}" type="datetimeFigureOut">
              <a:rPr lang="en-US" smtClean="0"/>
              <a:pPr/>
              <a:t>8/20/2018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5222073-C1FC-0742-B180-0E91CF5841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92918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Yellow with Title and Cont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31AB8B7-0E95-F74E-AE90-46851E2E1695}" type="datetimeFigureOut">
              <a:rPr lang="en-US" smtClean="0"/>
              <a:pPr/>
              <a:t>8/20/2018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5222073-C1FC-0742-B180-0E91CF5841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83653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Green with Title and Content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31AB8B7-0E95-F74E-AE90-46851E2E1695}" type="datetimeFigureOut">
              <a:rPr lang="en-US" smtClean="0"/>
              <a:pPr/>
              <a:t>8/20/2018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5222073-C1FC-0742-B180-0E91CF5841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13343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Gradient with Title No Logo">
    <p:bg>
      <p:bgPr>
        <a:gradFill>
          <a:gsLst>
            <a:gs pos="0">
              <a:srgbClr val="262162"/>
            </a:gs>
            <a:gs pos="33000">
              <a:srgbClr val="2A3890"/>
            </a:gs>
            <a:gs pos="66000">
              <a:srgbClr val="1B75BC"/>
            </a:gs>
            <a:gs pos="100000">
              <a:srgbClr val="26AAE1"/>
            </a:gs>
          </a:gsLst>
          <a:lin ang="1908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828800"/>
            <a:ext cx="10515600" cy="2493963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4428596"/>
            <a:ext cx="1050925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31AB8B7-0E95-F74E-AE90-46851E2E1695}" type="datetimeFigureOut">
              <a:rPr lang="en-US" smtClean="0"/>
              <a:pPr/>
              <a:t>8/20/2018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5222073-C1FC-0742-B180-0E91CF5841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93488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Large Logo">
    <p:bg>
      <p:bgPr>
        <a:gradFill>
          <a:gsLst>
            <a:gs pos="0">
              <a:srgbClr val="262162"/>
            </a:gs>
            <a:gs pos="33000">
              <a:srgbClr val="2A3890"/>
            </a:gs>
            <a:gs pos="66000">
              <a:srgbClr val="1B75BC"/>
            </a:gs>
            <a:gs pos="100000">
              <a:srgbClr val="26AAE1"/>
            </a:gs>
          </a:gsLst>
          <a:lin ang="1908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5D83DD8-DBDB-3444-AC50-2A8A4D0F154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870200" y="582006"/>
            <a:ext cx="6451600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73269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2_Section Hea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828800"/>
            <a:ext cx="10515600" cy="2493963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4428596"/>
            <a:ext cx="1050925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31AB8B7-0E95-F74E-AE90-46851E2E1695}" type="datetimeFigureOut">
              <a:rPr lang="en-US" smtClean="0"/>
              <a:pPr/>
              <a:t>8/20/2018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5222073-C1FC-0742-B180-0E91CF5841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08493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01966" y="381000"/>
            <a:ext cx="7451835" cy="1309687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900651" y="1825625"/>
            <a:ext cx="7453149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1AB8B7-0E95-F74E-AE90-46851E2E1695}" type="datetimeFigureOut">
              <a:rPr lang="en-US" smtClean="0"/>
              <a:t>8/20/2018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22073-C1FC-0742-B180-0E91CF5841F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4A4E9BA-CC94-6E4A-91AB-DE58B3AD8BFF}"/>
              </a:ext>
            </a:extLst>
          </p:cNvPr>
          <p:cNvSpPr/>
          <p:nvPr userDrawn="1"/>
        </p:nvSpPr>
        <p:spPr>
          <a:xfrm>
            <a:off x="0" y="0"/>
            <a:ext cx="34671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33551" y="1825625"/>
            <a:ext cx="2617077" cy="4351338"/>
          </a:xfrm>
        </p:spPr>
        <p:txBody>
          <a:bodyPr>
            <a:normAutofit/>
          </a:bodyPr>
          <a:lstStyle>
            <a:lvl1pPr marL="0" indent="0">
              <a:buNone/>
              <a:defRPr sz="2400" b="0" i="1">
                <a:solidFill>
                  <a:schemeClr val="bg1"/>
                </a:solidFill>
                <a:latin typeface="Georgia" panose="02040502050405020303" pitchFamily="18" charset="0"/>
              </a:defRPr>
            </a:lvl1pPr>
            <a:lvl2pPr marL="457200" indent="0">
              <a:buNone/>
              <a:defRPr b="0" i="1">
                <a:solidFill>
                  <a:schemeClr val="bg1"/>
                </a:solidFill>
                <a:latin typeface="Georgia" panose="02040502050405020303" pitchFamily="18" charset="0"/>
              </a:defRPr>
            </a:lvl2pPr>
            <a:lvl3pPr marL="914400" indent="0">
              <a:buNone/>
              <a:defRPr b="0" i="1">
                <a:solidFill>
                  <a:schemeClr val="bg1"/>
                </a:solidFill>
                <a:latin typeface="Georgia" panose="02040502050405020303" pitchFamily="18" charset="0"/>
              </a:defRPr>
            </a:lvl3pPr>
            <a:lvl4pPr marL="1371600" indent="0">
              <a:buNone/>
              <a:defRPr b="0" i="1">
                <a:solidFill>
                  <a:schemeClr val="bg1"/>
                </a:solidFill>
                <a:latin typeface="Georgia" panose="02040502050405020303" pitchFamily="18" charset="0"/>
              </a:defRPr>
            </a:lvl4pPr>
            <a:lvl5pPr marL="1828800" indent="0">
              <a:buNone/>
              <a:defRPr b="0" i="1">
                <a:solidFill>
                  <a:schemeClr val="bg1"/>
                </a:solidFill>
                <a:latin typeface="Georgia" panose="02040502050405020303" pitchFamily="18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9045352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Quote Left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81000"/>
            <a:ext cx="7315198" cy="1309687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8199" y="1825625"/>
            <a:ext cx="7315199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1AB8B7-0E95-F74E-AE90-46851E2E1695}" type="datetimeFigureOut">
              <a:rPr lang="en-US" smtClean="0"/>
              <a:t>8/20/2018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22073-C1FC-0742-B180-0E91CF5841F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4A4E9BA-CC94-6E4A-91AB-DE58B3AD8BFF}"/>
              </a:ext>
            </a:extLst>
          </p:cNvPr>
          <p:cNvSpPr/>
          <p:nvPr userDrawn="1"/>
        </p:nvSpPr>
        <p:spPr>
          <a:xfrm>
            <a:off x="8709134" y="0"/>
            <a:ext cx="34671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2685" y="1825625"/>
            <a:ext cx="2617077" cy="4351338"/>
          </a:xfrm>
        </p:spPr>
        <p:txBody>
          <a:bodyPr>
            <a:normAutofit/>
          </a:bodyPr>
          <a:lstStyle>
            <a:lvl1pPr marL="0" indent="0">
              <a:buNone/>
              <a:defRPr sz="2400" b="0" i="1">
                <a:solidFill>
                  <a:schemeClr val="bg1"/>
                </a:solidFill>
                <a:latin typeface="Georgia" panose="02040502050405020303" pitchFamily="18" charset="0"/>
              </a:defRPr>
            </a:lvl1pPr>
            <a:lvl2pPr marL="457200" indent="0">
              <a:buNone/>
              <a:defRPr b="0" i="1">
                <a:solidFill>
                  <a:schemeClr val="bg1"/>
                </a:solidFill>
                <a:latin typeface="Georgia" panose="02040502050405020303" pitchFamily="18" charset="0"/>
              </a:defRPr>
            </a:lvl2pPr>
            <a:lvl3pPr marL="914400" indent="0">
              <a:buNone/>
              <a:defRPr b="0" i="1">
                <a:solidFill>
                  <a:schemeClr val="bg1"/>
                </a:solidFill>
                <a:latin typeface="Georgia" panose="02040502050405020303" pitchFamily="18" charset="0"/>
              </a:defRPr>
            </a:lvl3pPr>
            <a:lvl4pPr marL="1371600" indent="0">
              <a:buNone/>
              <a:defRPr b="0" i="1">
                <a:solidFill>
                  <a:schemeClr val="bg1"/>
                </a:solidFill>
                <a:latin typeface="Georgia" panose="02040502050405020303" pitchFamily="18" charset="0"/>
              </a:defRPr>
            </a:lvl4pPr>
            <a:lvl5pPr marL="1828800" indent="0">
              <a:buNone/>
              <a:defRPr b="0" i="1">
                <a:solidFill>
                  <a:schemeClr val="bg1"/>
                </a:solidFill>
                <a:latin typeface="Georgia" panose="02040502050405020303" pitchFamily="18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3705659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Quote Right Content Lef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341812" cy="1600200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6000" y="0"/>
            <a:ext cx="6096000" cy="6858000"/>
          </a:xfrm>
          <a:solidFill>
            <a:schemeClr val="bg1"/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341812" cy="3811588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1AB8B7-0E95-F74E-AE90-46851E2E1695}" type="datetimeFigureOut">
              <a:rPr lang="en-US" smtClean="0"/>
              <a:t>8/20/2018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22073-C1FC-0742-B180-0E91CF5841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74677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hoto Right Content Left Blue"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341812" cy="1600200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6000" y="0"/>
            <a:ext cx="6096000" cy="6858000"/>
          </a:xfrm>
          <a:solidFill>
            <a:schemeClr val="bg1"/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341812" cy="3811588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1AB8B7-0E95-F74E-AE90-46851E2E1695}" type="datetimeFigureOut">
              <a:rPr lang="en-US" smtClean="0"/>
              <a:t>8/20/2018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22073-C1FC-0742-B180-0E91CF5841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74821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hoto Right Content Left Gra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11988" y="457200"/>
            <a:ext cx="4341812" cy="1600200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-16935" y="0"/>
            <a:ext cx="6096000" cy="6858000"/>
          </a:xfrm>
          <a:solidFill>
            <a:schemeClr val="bg1"/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11988" y="2057400"/>
            <a:ext cx="4341812" cy="3811588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1AB8B7-0E95-F74E-AE90-46851E2E1695}" type="datetimeFigureOut">
              <a:rPr lang="en-US" smtClean="0"/>
              <a:t>8/20/2018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22073-C1FC-0742-B180-0E91CF5841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98002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hoto Leftt Content Right Blu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11988" y="457200"/>
            <a:ext cx="4341812" cy="1600200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-16935" y="0"/>
            <a:ext cx="6096000" cy="6858000"/>
          </a:xfrm>
          <a:solidFill>
            <a:schemeClr val="bg1"/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11988" y="2057400"/>
            <a:ext cx="4341812" cy="3811588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1AB8B7-0E95-F74E-AE90-46851E2E1695}" type="datetimeFigureOut">
              <a:rPr lang="en-US" smtClean="0"/>
              <a:t>8/20/2018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22073-C1FC-0742-B180-0E91CF5841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09053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Photo Leftt Content Right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828800"/>
            <a:ext cx="10515600" cy="2493963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4428596"/>
            <a:ext cx="1050925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1AB8B7-0E95-F74E-AE90-46851E2E1695}" type="datetimeFigureOut">
              <a:rPr lang="en-US" smtClean="0"/>
              <a:t>8/20/2018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22073-C1FC-0742-B180-0E91CF5841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79254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1AB8B7-0E95-F74E-AE90-46851E2E1695}" type="datetimeFigureOut">
              <a:rPr lang="en-US" smtClean="0"/>
              <a:t>8/20/2018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22073-C1FC-0742-B180-0E91CF5841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58895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81000"/>
            <a:ext cx="10515600" cy="130968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8255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1AB8B7-0E95-F74E-AE90-46851E2E1695}" type="datetimeFigureOut">
              <a:rPr lang="en-US" smtClean="0"/>
              <a:t>8/20/2018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22073-C1FC-0742-B180-0E91CF5841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6933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arge Color Log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43D0AE9-95C3-D948-B875-45B5713F676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0200" y="584865"/>
            <a:ext cx="6451600" cy="5404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04174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1AB8B7-0E95-F74E-AE90-46851E2E1695}" type="datetimeFigureOut">
              <a:rPr lang="en-US" smtClean="0"/>
              <a:t>8/20/2018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22073-C1FC-0742-B180-0E91CF5841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16426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1AB8B7-0E95-F74E-AE90-46851E2E1695}" type="datetimeFigureOut">
              <a:rPr lang="en-US" smtClean="0"/>
              <a:t>8/20/2018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22073-C1FC-0742-B180-0E91CF5841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098904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1AB8B7-0E95-F74E-AE90-46851E2E1695}" type="datetimeFigureOut">
              <a:rPr lang="en-US" smtClean="0"/>
              <a:t>8/20/2018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22073-C1FC-0742-B180-0E91CF5841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64316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341812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6000" y="0"/>
            <a:ext cx="6096000" cy="6858000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341812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1AB8B7-0E95-F74E-AE90-46851E2E1695}" type="datetimeFigureOut">
              <a:rPr lang="en-US" smtClean="0"/>
              <a:t>8/20/2018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22073-C1FC-0742-B180-0E91CF5841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00833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1AB8B7-0E95-F74E-AE90-46851E2E1695}" type="datetimeFigureOut">
              <a:rPr lang="en-US" smtClean="0"/>
              <a:t>8/20/2018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22073-C1FC-0742-B180-0E91CF5841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3367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1AB8B7-0E95-F74E-AE90-46851E2E1695}" type="datetimeFigureOut">
              <a:rPr lang="en-US" smtClean="0"/>
              <a:t>8/20/2018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22073-C1FC-0742-B180-0E91CF5841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6408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Sm Logo Title">
    <p:bg>
      <p:bgPr>
        <a:gradFill>
          <a:gsLst>
            <a:gs pos="0">
              <a:srgbClr val="262162"/>
            </a:gs>
            <a:gs pos="33000">
              <a:srgbClr val="2A3890"/>
            </a:gs>
            <a:gs pos="66000">
              <a:srgbClr val="1B75BC"/>
            </a:gs>
            <a:gs pos="100000">
              <a:srgbClr val="26AAE1"/>
            </a:gs>
          </a:gsLst>
          <a:lin ang="1908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5D83DD8-DBDB-3444-AC50-2A8A4D0F154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83100" y="582006"/>
            <a:ext cx="3225800" cy="270510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1A95D78-A4EC-DA43-8EAE-F1BC9CFB56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94082"/>
            <a:ext cx="10515600" cy="1004123"/>
          </a:xfrm>
        </p:spPr>
        <p:txBody>
          <a:bodyPr anchor="b">
            <a:normAutofit/>
          </a:bodyPr>
          <a:lstStyle>
            <a:lvl1pPr algn="ctr">
              <a:defRPr sz="4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93576730-F08A-9247-855E-CC051FC924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4917736"/>
            <a:ext cx="10509250" cy="663100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E8B446E-1FA0-B342-BCF9-0B128D21B704}"/>
              </a:ext>
            </a:extLst>
          </p:cNvPr>
          <p:cNvCxnSpPr/>
          <p:nvPr userDrawn="1"/>
        </p:nvCxnSpPr>
        <p:spPr>
          <a:xfrm>
            <a:off x="838200" y="3874676"/>
            <a:ext cx="10515600" cy="0"/>
          </a:xfrm>
          <a:prstGeom prst="line">
            <a:avLst/>
          </a:prstGeom>
          <a:ln w="2540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65816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m Logo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1A95D78-A4EC-DA43-8EAE-F1BC9CFB56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94082"/>
            <a:ext cx="10515600" cy="1004123"/>
          </a:xfrm>
        </p:spPr>
        <p:txBody>
          <a:bodyPr anchor="b">
            <a:normAutofit/>
          </a:bodyPr>
          <a:lstStyle>
            <a:lvl1pPr algn="ctr">
              <a:defRPr sz="4200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93576730-F08A-9247-855E-CC051FC924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4917736"/>
            <a:ext cx="10509250" cy="663100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E8B446E-1FA0-B342-BCF9-0B128D21B704}"/>
              </a:ext>
            </a:extLst>
          </p:cNvPr>
          <p:cNvCxnSpPr/>
          <p:nvPr userDrawn="1"/>
        </p:nvCxnSpPr>
        <p:spPr>
          <a:xfrm>
            <a:off x="838200" y="3874676"/>
            <a:ext cx="10515600" cy="0"/>
          </a:xfrm>
          <a:prstGeom prst="line">
            <a:avLst/>
          </a:prstGeom>
          <a:ln w="254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42AF92AA-8579-D443-BA6B-6E722E22B89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2553" y="583436"/>
            <a:ext cx="3225799" cy="2702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6653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with Header">
    <p:bg>
      <p:bgPr>
        <a:gradFill>
          <a:gsLst>
            <a:gs pos="0">
              <a:srgbClr val="262162"/>
            </a:gs>
            <a:gs pos="33000">
              <a:srgbClr val="2A3890"/>
            </a:gs>
            <a:gs pos="66000">
              <a:srgbClr val="1B75BC"/>
            </a:gs>
            <a:gs pos="100000">
              <a:srgbClr val="26AAE1"/>
            </a:gs>
          </a:gsLst>
          <a:lin ang="1908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674A9E-E7AA-9E44-8488-E9DFD0D6B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6667" y="381000"/>
            <a:ext cx="10507133" cy="130968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16678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with Header and Rule">
    <p:bg>
      <p:bgPr>
        <a:gradFill>
          <a:gsLst>
            <a:gs pos="0">
              <a:srgbClr val="262162"/>
            </a:gs>
            <a:gs pos="33000">
              <a:srgbClr val="2A3890"/>
            </a:gs>
            <a:gs pos="66000">
              <a:srgbClr val="1B75BC"/>
            </a:gs>
            <a:gs pos="100000">
              <a:srgbClr val="26AAE1"/>
            </a:gs>
          </a:gsLst>
          <a:lin ang="1908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674A9E-E7AA-9E44-8488-E9DFD0D6B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6667" y="381000"/>
            <a:ext cx="10507133" cy="130968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84AFF15-0AB0-934A-8376-DB6F24379DC0}"/>
              </a:ext>
            </a:extLst>
          </p:cNvPr>
          <p:cNvCxnSpPr/>
          <p:nvPr userDrawn="1"/>
        </p:nvCxnSpPr>
        <p:spPr>
          <a:xfrm>
            <a:off x="838200" y="1828800"/>
            <a:ext cx="10515600" cy="0"/>
          </a:xfrm>
          <a:prstGeom prst="line">
            <a:avLst/>
          </a:prstGeom>
          <a:ln w="2540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763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1AB8B7-0E95-F74E-AE90-46851E2E1695}" type="datetimeFigureOut">
              <a:rPr lang="en-US" smtClean="0"/>
              <a:t>8/20/2018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22073-C1FC-0742-B180-0E91CF5841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5042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Header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7D696B5-863C-6E4F-A7F4-8C0285A1510C}"/>
              </a:ext>
            </a:extLst>
          </p:cNvPr>
          <p:cNvSpPr/>
          <p:nvPr userDrawn="1"/>
        </p:nvSpPr>
        <p:spPr>
          <a:xfrm>
            <a:off x="0" y="0"/>
            <a:ext cx="12192000" cy="1828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1AB8B7-0E95-F74E-AE90-46851E2E1695}" type="datetimeFigureOut">
              <a:rPr lang="en-US" smtClean="0"/>
              <a:t>8/20/2018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22073-C1FC-0742-B180-0E91CF5841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6694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6667" y="381000"/>
            <a:ext cx="10507133" cy="13096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8799"/>
            <a:ext cx="10515600" cy="43481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31AB8B7-0E95-F74E-AE90-46851E2E1695}" type="datetimeFigureOut">
              <a:rPr lang="en-US" smtClean="0"/>
              <a:pPr/>
              <a:t>8/20/2018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36266" y="6356350"/>
            <a:ext cx="16171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E5222073-C1FC-0742-B180-0E91CF5841F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75859BE-06AF-334D-8F79-003FF3C133CF}"/>
              </a:ext>
            </a:extLst>
          </p:cNvPr>
          <p:cNvPicPr>
            <a:picLocks noChangeAspect="1"/>
          </p:cNvPicPr>
          <p:nvPr userDrawn="1"/>
        </p:nvPicPr>
        <p:blipFill>
          <a:blip r:embed="rId37"/>
          <a:stretch>
            <a:fillRect/>
          </a:stretch>
        </p:blipFill>
        <p:spPr>
          <a:xfrm>
            <a:off x="5491351" y="6401509"/>
            <a:ext cx="907103" cy="245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3216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90" r:id="rId2"/>
    <p:sldLayoutId id="2147483692" r:id="rId3"/>
    <p:sldLayoutId id="2147483693" r:id="rId4"/>
    <p:sldLayoutId id="2147483691" r:id="rId5"/>
    <p:sldLayoutId id="2147483697" r:id="rId6"/>
    <p:sldLayoutId id="2147483694" r:id="rId7"/>
    <p:sldLayoutId id="2147483663" r:id="rId8"/>
    <p:sldLayoutId id="2147483673" r:id="rId9"/>
    <p:sldLayoutId id="2147483674" r:id="rId10"/>
    <p:sldLayoutId id="2147483675" r:id="rId11"/>
    <p:sldLayoutId id="2147483676" r:id="rId12"/>
    <p:sldLayoutId id="2147483677" r:id="rId13"/>
    <p:sldLayoutId id="2147483680" r:id="rId14"/>
    <p:sldLayoutId id="2147483681" r:id="rId15"/>
    <p:sldLayoutId id="2147483682" r:id="rId16"/>
    <p:sldLayoutId id="2147483683" r:id="rId17"/>
    <p:sldLayoutId id="2147483684" r:id="rId18"/>
    <p:sldLayoutId id="2147483696" r:id="rId19"/>
    <p:sldLayoutId id="2147483695" r:id="rId20"/>
    <p:sldLayoutId id="2147483678" r:id="rId21"/>
    <p:sldLayoutId id="2147483679" r:id="rId22"/>
    <p:sldLayoutId id="2147483670" r:id="rId23"/>
    <p:sldLayoutId id="2147483687" r:id="rId24"/>
    <p:sldLayoutId id="2147483686" r:id="rId25"/>
    <p:sldLayoutId id="2147483688" r:id="rId26"/>
    <p:sldLayoutId id="2147483664" r:id="rId27"/>
    <p:sldLayoutId id="2147483665" r:id="rId28"/>
    <p:sldLayoutId id="2147483666" r:id="rId29"/>
    <p:sldLayoutId id="2147483667" r:id="rId30"/>
    <p:sldLayoutId id="2147483668" r:id="rId31"/>
    <p:sldLayoutId id="2147483669" r:id="rId32"/>
    <p:sldLayoutId id="2147483685" r:id="rId33"/>
    <p:sldLayoutId id="2147483671" r:id="rId34"/>
    <p:sldLayoutId id="2147483672" r:id="rId3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064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orient="horz" pos="240" userDrawn="1">
          <p15:clr>
            <a:srgbClr val="F26B43"/>
          </p15:clr>
        </p15:guide>
        <p15:guide id="4" orient="horz" pos="3888" userDrawn="1">
          <p15:clr>
            <a:srgbClr val="F26B43"/>
          </p15:clr>
        </p15:guide>
        <p15:guide id="5" pos="528" userDrawn="1">
          <p15:clr>
            <a:srgbClr val="F26B43"/>
          </p15:clr>
        </p15:guide>
        <p15:guide id="6" pos="7152" userDrawn="1">
          <p15:clr>
            <a:srgbClr val="F26B43"/>
          </p15:clr>
        </p15:guide>
        <p15:guide id="7" pos="5496" userDrawn="1">
          <p15:clr>
            <a:srgbClr val="F26B43"/>
          </p15:clr>
        </p15:guide>
        <p15:guide id="8" pos="2184" userDrawn="1">
          <p15:clr>
            <a:srgbClr val="F26B43"/>
          </p15:clr>
        </p15:guide>
        <p15:guide id="9" orient="horz" pos="1152" userDrawn="1">
          <p15:clr>
            <a:srgbClr val="F26B43"/>
          </p15:clr>
        </p15:guide>
        <p15:guide id="10" orient="horz" pos="297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9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9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9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9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9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9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9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9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4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32.png"/><Relationship Id="rId5" Type="http://schemas.openxmlformats.org/officeDocument/2006/relationships/image" Target="../media/image17.png"/><Relationship Id="rId4" Type="http://schemas.openxmlformats.org/officeDocument/2006/relationships/image" Target="../media/image47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5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37.png"/><Relationship Id="rId5" Type="http://schemas.openxmlformats.org/officeDocument/2006/relationships/image" Target="../media/image22.png"/><Relationship Id="rId4" Type="http://schemas.openxmlformats.org/officeDocument/2006/relationships/image" Target="../media/image5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58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43.png"/><Relationship Id="rId5" Type="http://schemas.openxmlformats.org/officeDocument/2006/relationships/image" Target="../media/image60.png"/><Relationship Id="rId4" Type="http://schemas.openxmlformats.org/officeDocument/2006/relationships/image" Target="../media/image57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FDA9DA-FF40-4C4F-914D-C4627BFD7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Label Noise in Classification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7A16A2-D68C-284B-B959-3A67C4D3B9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Jason King - jking@xsolis.com</a:t>
            </a:r>
          </a:p>
        </p:txBody>
      </p:sp>
    </p:spTree>
    <p:extLst>
      <p:ext uri="{BB962C8B-B14F-4D97-AF65-F5344CB8AC3E}">
        <p14:creationId xmlns:p14="http://schemas.microsoft.com/office/powerpoint/2010/main" val="38303482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AFAB1A7-8680-42B8-A111-4297E695CB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AC98B09-3529-497A-8565-39B69BC1D016}"/>
              </a:ext>
            </a:extLst>
          </p:cNvPr>
          <p:cNvSpPr txBox="1"/>
          <p:nvPr/>
        </p:nvSpPr>
        <p:spPr>
          <a:xfrm>
            <a:off x="3539189" y="5354833"/>
            <a:ext cx="9541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0: 2924</a:t>
            </a:r>
          </a:p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1: 2376</a:t>
            </a:r>
          </a:p>
        </p:txBody>
      </p:sp>
    </p:spTree>
    <p:extLst>
      <p:ext uri="{BB962C8B-B14F-4D97-AF65-F5344CB8AC3E}">
        <p14:creationId xmlns:p14="http://schemas.microsoft.com/office/powerpoint/2010/main" val="12672699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AFAB1A7-8680-42B8-A111-4297E695CB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AC98B09-3529-497A-8565-39B69BC1D016}"/>
              </a:ext>
            </a:extLst>
          </p:cNvPr>
          <p:cNvSpPr txBox="1"/>
          <p:nvPr/>
        </p:nvSpPr>
        <p:spPr>
          <a:xfrm>
            <a:off x="3539189" y="5058811"/>
            <a:ext cx="9541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0: 1260</a:t>
            </a:r>
          </a:p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1: 999</a:t>
            </a:r>
          </a:p>
          <a:p>
            <a:r>
              <a:rPr lang="en-US" dirty="0">
                <a:solidFill>
                  <a:srgbClr val="009900"/>
                </a:solidFill>
              </a:rPr>
              <a:t>2: 2741</a:t>
            </a:r>
          </a:p>
        </p:txBody>
      </p:sp>
    </p:spTree>
    <p:extLst>
      <p:ext uri="{BB962C8B-B14F-4D97-AF65-F5344CB8AC3E}">
        <p14:creationId xmlns:p14="http://schemas.microsoft.com/office/powerpoint/2010/main" val="35038770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259D3A-B256-46A3-924A-3230279B82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Baseline performance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2D804C-2284-496D-85CC-BCB347BDD8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Simple models</a:t>
            </a:r>
          </a:p>
          <a:p>
            <a:pPr lvl="1"/>
            <a:r>
              <a:rPr lang="en-US" dirty="0"/>
              <a:t>Blobs: Logistic Regression</a:t>
            </a:r>
          </a:p>
          <a:p>
            <a:pPr lvl="1"/>
            <a:r>
              <a:rPr lang="en-US" dirty="0"/>
              <a:t>Banana: K-Nearest Neighbors (k=10)</a:t>
            </a:r>
          </a:p>
          <a:p>
            <a:pPr lvl="1"/>
            <a:r>
              <a:rPr lang="en-US" dirty="0"/>
              <a:t>Tri-blobs: Random Forest (n=20)</a:t>
            </a:r>
          </a:p>
          <a:p>
            <a:r>
              <a:rPr lang="en-US" dirty="0"/>
              <a:t>Evaluation metric</a:t>
            </a:r>
          </a:p>
          <a:p>
            <a:r>
              <a:rPr lang="en-US" dirty="0"/>
              <a:t>Methodology</a:t>
            </a:r>
          </a:p>
          <a:p>
            <a:pPr lvl="1"/>
            <a:r>
              <a:rPr lang="en-US" dirty="0"/>
              <a:t>200 samples per dataset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33ED2E63-F989-4130-84C0-5112B6723075}"/>
              </a:ext>
            </a:extLst>
          </p:cNvPr>
          <p:cNvGrpSpPr/>
          <p:nvPr/>
        </p:nvGrpSpPr>
        <p:grpSpPr>
          <a:xfrm>
            <a:off x="7523629" y="1686548"/>
            <a:ext cx="3274822" cy="4193719"/>
            <a:chOff x="7523629" y="1686548"/>
            <a:chExt cx="3274822" cy="4193719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1439DB66-8B0F-492E-9A8E-71658A57F561}"/>
                </a:ext>
              </a:extLst>
            </p:cNvPr>
            <p:cNvSpPr/>
            <p:nvPr/>
          </p:nvSpPr>
          <p:spPr>
            <a:xfrm>
              <a:off x="7523629" y="2285999"/>
              <a:ext cx="3274822" cy="2967086"/>
            </a:xfrm>
            <a:prstGeom prst="roundRect">
              <a:avLst>
                <a:gd name="adj" fmla="val 4212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chemeClr val="bg2">
                  <a:lumMod val="1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Parallelogram 5">
              <a:extLst>
                <a:ext uri="{FF2B5EF4-FFF2-40B4-BE49-F238E27FC236}">
                  <a16:creationId xmlns:a16="http://schemas.microsoft.com/office/drawing/2014/main" id="{4005D4CF-9410-4AF4-B19F-EB0E0DC57BDC}"/>
                </a:ext>
              </a:extLst>
            </p:cNvPr>
            <p:cNvSpPr/>
            <p:nvPr/>
          </p:nvSpPr>
          <p:spPr>
            <a:xfrm>
              <a:off x="8028129" y="1686548"/>
              <a:ext cx="2286000" cy="454749"/>
            </a:xfrm>
            <a:prstGeom prst="parallelogram">
              <a:avLst/>
            </a:prstGeom>
            <a:solidFill>
              <a:schemeClr val="bg1"/>
            </a:solidFill>
            <a:ln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ysClr val="windowText" lastClr="000000"/>
                  </a:solidFill>
                </a:rPr>
                <a:t>Dataset</a:t>
              </a:r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23049440-1B6B-4C92-B0D3-E9EE7018DD00}"/>
                </a:ext>
              </a:extLst>
            </p:cNvPr>
            <p:cNvSpPr/>
            <p:nvPr/>
          </p:nvSpPr>
          <p:spPr>
            <a:xfrm>
              <a:off x="8028129" y="2459511"/>
              <a:ext cx="2286000" cy="4572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ysClr val="windowText" lastClr="000000"/>
                  </a:solidFill>
                </a:rPr>
                <a:t>Split into train/test</a:t>
              </a: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546C354C-959D-46E6-A6D5-E4A896FAF3FF}"/>
                </a:ext>
              </a:extLst>
            </p:cNvPr>
            <p:cNvSpPr/>
            <p:nvPr/>
          </p:nvSpPr>
          <p:spPr>
            <a:xfrm>
              <a:off x="8028129" y="3200399"/>
              <a:ext cx="2286000" cy="4572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ysClr val="windowText" lastClr="000000"/>
                  </a:solidFill>
                </a:rPr>
                <a:t>Train model</a:t>
              </a: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220AFC03-1C1C-4622-96EB-CB5B373399AA}"/>
                </a:ext>
              </a:extLst>
            </p:cNvPr>
            <p:cNvSpPr/>
            <p:nvPr/>
          </p:nvSpPr>
          <p:spPr>
            <a:xfrm>
              <a:off x="8028129" y="3941287"/>
              <a:ext cx="2286000" cy="4572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ysClr val="windowText" lastClr="000000"/>
                  </a:solidFill>
                </a:rPr>
                <a:t>Generate predictions</a:t>
              </a: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6D003A87-A937-409B-8AB7-A60447CE7A24}"/>
                </a:ext>
              </a:extLst>
            </p:cNvPr>
            <p:cNvSpPr/>
            <p:nvPr/>
          </p:nvSpPr>
          <p:spPr>
            <a:xfrm>
              <a:off x="8028129" y="4682177"/>
              <a:ext cx="2286000" cy="4572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ysClr val="windowText" lastClr="000000"/>
                  </a:solidFill>
                </a:rPr>
                <a:t>Compute metrics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80CCC45D-BF35-419E-B81A-DBB7121AC9C6}"/>
                </a:ext>
              </a:extLst>
            </p:cNvPr>
            <p:cNvCxnSpPr>
              <a:cxnSpLocks/>
            </p:cNvCxnSpPr>
            <p:nvPr/>
          </p:nvCxnSpPr>
          <p:spPr>
            <a:xfrm>
              <a:off x="9162597" y="2158559"/>
              <a:ext cx="0" cy="283690"/>
            </a:xfrm>
            <a:prstGeom prst="straightConnector1">
              <a:avLst/>
            </a:prstGeom>
            <a:ln w="38100">
              <a:solidFill>
                <a:schemeClr val="bg2">
                  <a:lumMod val="1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D54667DD-6445-4312-904B-17EC88B74C7D}"/>
                </a:ext>
              </a:extLst>
            </p:cNvPr>
            <p:cNvCxnSpPr>
              <a:cxnSpLocks/>
              <a:stCxn id="8" idx="2"/>
              <a:endCxn id="9" idx="0"/>
            </p:cNvCxnSpPr>
            <p:nvPr/>
          </p:nvCxnSpPr>
          <p:spPr>
            <a:xfrm>
              <a:off x="9171129" y="2916711"/>
              <a:ext cx="0" cy="283688"/>
            </a:xfrm>
            <a:prstGeom prst="straightConnector1">
              <a:avLst/>
            </a:prstGeom>
            <a:ln w="38100">
              <a:solidFill>
                <a:schemeClr val="bg2">
                  <a:lumMod val="1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FD4C2942-D71D-4C42-9791-4F634EB30DF9}"/>
                </a:ext>
              </a:extLst>
            </p:cNvPr>
            <p:cNvCxnSpPr>
              <a:cxnSpLocks/>
              <a:stCxn id="9" idx="2"/>
              <a:endCxn id="10" idx="0"/>
            </p:cNvCxnSpPr>
            <p:nvPr/>
          </p:nvCxnSpPr>
          <p:spPr>
            <a:xfrm>
              <a:off x="9171129" y="3657599"/>
              <a:ext cx="0" cy="283688"/>
            </a:xfrm>
            <a:prstGeom prst="straightConnector1">
              <a:avLst/>
            </a:prstGeom>
            <a:ln w="38100">
              <a:solidFill>
                <a:schemeClr val="bg2">
                  <a:lumMod val="1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A70B5427-838F-4F5C-A133-46C7D8993B1A}"/>
                </a:ext>
              </a:extLst>
            </p:cNvPr>
            <p:cNvCxnSpPr>
              <a:cxnSpLocks/>
              <a:stCxn id="10" idx="2"/>
              <a:endCxn id="11" idx="0"/>
            </p:cNvCxnSpPr>
            <p:nvPr/>
          </p:nvCxnSpPr>
          <p:spPr>
            <a:xfrm>
              <a:off x="9171129" y="4398487"/>
              <a:ext cx="0" cy="283690"/>
            </a:xfrm>
            <a:prstGeom prst="straightConnector1">
              <a:avLst/>
            </a:prstGeom>
            <a:ln w="38100">
              <a:solidFill>
                <a:schemeClr val="bg2">
                  <a:lumMod val="1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B453160E-4994-4D9C-870D-39ED20B765DD}"/>
                </a:ext>
              </a:extLst>
            </p:cNvPr>
            <p:cNvSpPr/>
            <p:nvPr/>
          </p:nvSpPr>
          <p:spPr>
            <a:xfrm>
              <a:off x="8028129" y="5423067"/>
              <a:ext cx="2286000" cy="4572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ysClr val="windowText" lastClr="000000"/>
                  </a:solidFill>
                </a:rPr>
                <a:t>Gather results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F6C4DBC4-7979-4209-BF65-61140948F51E}"/>
                </a:ext>
              </a:extLst>
            </p:cNvPr>
            <p:cNvCxnSpPr>
              <a:cxnSpLocks/>
              <a:stCxn id="11" idx="2"/>
              <a:endCxn id="18" idx="0"/>
            </p:cNvCxnSpPr>
            <p:nvPr/>
          </p:nvCxnSpPr>
          <p:spPr>
            <a:xfrm>
              <a:off x="9171129" y="5139377"/>
              <a:ext cx="0" cy="283690"/>
            </a:xfrm>
            <a:prstGeom prst="straightConnector1">
              <a:avLst/>
            </a:prstGeom>
            <a:ln w="38100">
              <a:solidFill>
                <a:schemeClr val="bg2">
                  <a:lumMod val="1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E71BFA7B-818B-402C-B159-A5F4E89D918C}"/>
                </a:ext>
              </a:extLst>
            </p:cNvPr>
            <p:cNvGrpSpPr/>
            <p:nvPr/>
          </p:nvGrpSpPr>
          <p:grpSpPr>
            <a:xfrm rot="16200000">
              <a:off x="10068248" y="1804881"/>
              <a:ext cx="0" cy="951578"/>
              <a:chOff x="10798451" y="3400863"/>
              <a:chExt cx="0" cy="951578"/>
            </a:xfrm>
          </p:grpSpPr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01105E1B-C2F0-4B7A-9CFD-197DC22F3BDD}"/>
                  </a:ext>
                </a:extLst>
              </p:cNvPr>
              <p:cNvCxnSpPr/>
              <p:nvPr/>
            </p:nvCxnSpPr>
            <p:spPr>
              <a:xfrm>
                <a:off x="10798451" y="3840153"/>
                <a:ext cx="0" cy="512288"/>
              </a:xfrm>
              <a:prstGeom prst="line">
                <a:avLst/>
              </a:prstGeom>
              <a:ln w="38100">
                <a:solidFill>
                  <a:srgbClr val="1B75B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3B306363-6303-41D2-9754-5B9ABA848E2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798451" y="3400863"/>
                <a:ext cx="0" cy="875111"/>
              </a:xfrm>
              <a:prstGeom prst="straightConnector1">
                <a:avLst/>
              </a:prstGeom>
              <a:ln w="38100">
                <a:solidFill>
                  <a:schemeClr val="bg2">
                    <a:lumMod val="10000"/>
                  </a:schemeClr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318471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2687DD3-D771-4213-A24F-9380BA66D0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0262" y="685175"/>
            <a:ext cx="8231475" cy="54876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2E509AE-E56E-4B79-A8A4-BE203368DF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9817" y="2358996"/>
            <a:ext cx="2743200" cy="2743200"/>
          </a:xfrm>
          <a:prstGeom prst="rect">
            <a:avLst/>
          </a:prstGeom>
          <a:ln w="12700"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799878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2687DD3-D771-4213-A24F-9380BA66D0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0262" y="685175"/>
            <a:ext cx="8231475" cy="54876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2E509AE-E56E-4B79-A8A4-BE203368DF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9817" y="2358996"/>
            <a:ext cx="2743200" cy="2743200"/>
          </a:xfrm>
          <a:prstGeom prst="rect">
            <a:avLst/>
          </a:prstGeom>
          <a:ln w="12700"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500168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2687DD3-D771-4213-A24F-9380BA66D0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0262" y="685175"/>
            <a:ext cx="8231475" cy="54876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2E509AE-E56E-4B79-A8A4-BE203368DF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9817" y="2358996"/>
            <a:ext cx="2743200" cy="2743200"/>
          </a:xfrm>
          <a:prstGeom prst="rect">
            <a:avLst/>
          </a:prstGeom>
          <a:ln w="12700"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418029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259D3A-B256-46A3-924A-3230279B82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with Noise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EBFDDBD-CC46-45E5-B046-30EC054E246C}"/>
              </a:ext>
            </a:extLst>
          </p:cNvPr>
          <p:cNvGrpSpPr/>
          <p:nvPr/>
        </p:nvGrpSpPr>
        <p:grpSpPr>
          <a:xfrm>
            <a:off x="7523629" y="977733"/>
            <a:ext cx="3274822" cy="4902534"/>
            <a:chOff x="7523629" y="977733"/>
            <a:chExt cx="3274822" cy="4902534"/>
          </a:xfrm>
        </p:grpSpPr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E5B7F287-B03A-4B30-A6E7-98E13ED9BED0}"/>
                </a:ext>
              </a:extLst>
            </p:cNvPr>
            <p:cNvSpPr/>
            <p:nvPr/>
          </p:nvSpPr>
          <p:spPr>
            <a:xfrm>
              <a:off x="7523629" y="1548640"/>
              <a:ext cx="3274822" cy="3704445"/>
            </a:xfrm>
            <a:prstGeom prst="roundRect">
              <a:avLst>
                <a:gd name="adj" fmla="val 4212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chemeClr val="bg2">
                  <a:lumMod val="1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Parallelogram 22">
              <a:extLst>
                <a:ext uri="{FF2B5EF4-FFF2-40B4-BE49-F238E27FC236}">
                  <a16:creationId xmlns:a16="http://schemas.microsoft.com/office/drawing/2014/main" id="{6559D341-E1D8-4F31-8587-AF9DE22172C3}"/>
                </a:ext>
              </a:extLst>
            </p:cNvPr>
            <p:cNvSpPr/>
            <p:nvPr/>
          </p:nvSpPr>
          <p:spPr>
            <a:xfrm>
              <a:off x="8019597" y="977733"/>
              <a:ext cx="2286000" cy="457200"/>
            </a:xfrm>
            <a:prstGeom prst="parallelogram">
              <a:avLst/>
            </a:prstGeom>
            <a:solidFill>
              <a:schemeClr val="bg1"/>
            </a:solidFill>
            <a:ln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ysClr val="windowText" lastClr="000000"/>
                  </a:solidFill>
                </a:rPr>
                <a:t>Dataset</a:t>
              </a:r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9BD608EF-4BD5-4D81-A02E-1E2ACBBE3A13}"/>
                </a:ext>
              </a:extLst>
            </p:cNvPr>
            <p:cNvSpPr/>
            <p:nvPr/>
          </p:nvSpPr>
          <p:spPr>
            <a:xfrm>
              <a:off x="8019597" y="1718623"/>
              <a:ext cx="2286000" cy="4572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ysClr val="windowText" lastClr="000000"/>
                  </a:solidFill>
                </a:rPr>
                <a:t>Simulate noise</a:t>
              </a:r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0D3E2B25-2229-41A3-8DC3-2C4CF79F0BCC}"/>
                </a:ext>
              </a:extLst>
            </p:cNvPr>
            <p:cNvSpPr/>
            <p:nvPr/>
          </p:nvSpPr>
          <p:spPr>
            <a:xfrm>
              <a:off x="8019597" y="2459511"/>
              <a:ext cx="2286000" cy="4572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ysClr val="windowText" lastClr="000000"/>
                  </a:solidFill>
                </a:rPr>
                <a:t>Split into train/test</a:t>
              </a:r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82571E70-297B-4932-A700-203F2DD61235}"/>
                </a:ext>
              </a:extLst>
            </p:cNvPr>
            <p:cNvSpPr/>
            <p:nvPr/>
          </p:nvSpPr>
          <p:spPr>
            <a:xfrm>
              <a:off x="8019597" y="3200399"/>
              <a:ext cx="2286000" cy="4572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ysClr val="windowText" lastClr="000000"/>
                  </a:solidFill>
                </a:rPr>
                <a:t>Train model</a:t>
              </a:r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00020264-6FC0-4C61-8F5F-1F06103C0240}"/>
                </a:ext>
              </a:extLst>
            </p:cNvPr>
            <p:cNvSpPr/>
            <p:nvPr/>
          </p:nvSpPr>
          <p:spPr>
            <a:xfrm>
              <a:off x="8019597" y="3941287"/>
              <a:ext cx="2286000" cy="4572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ysClr val="windowText" lastClr="000000"/>
                  </a:solidFill>
                </a:rPr>
                <a:t>Generate predictions</a:t>
              </a:r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BBF06724-C162-4C22-9C12-539DD4ECC862}"/>
                </a:ext>
              </a:extLst>
            </p:cNvPr>
            <p:cNvSpPr/>
            <p:nvPr/>
          </p:nvSpPr>
          <p:spPr>
            <a:xfrm>
              <a:off x="8019597" y="4682177"/>
              <a:ext cx="2286000" cy="4572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ysClr val="windowText" lastClr="000000"/>
                  </a:solidFill>
                </a:rPr>
                <a:t>Compute metrics</a:t>
              </a: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2F0F4233-B0DD-4E9B-AAB7-749F1FB23777}"/>
                </a:ext>
              </a:extLst>
            </p:cNvPr>
            <p:cNvCxnSpPr>
              <a:cxnSpLocks/>
              <a:stCxn id="23" idx="4"/>
              <a:endCxn id="24" idx="0"/>
            </p:cNvCxnSpPr>
            <p:nvPr/>
          </p:nvCxnSpPr>
          <p:spPr>
            <a:xfrm>
              <a:off x="9162597" y="1434933"/>
              <a:ext cx="0" cy="283690"/>
            </a:xfrm>
            <a:prstGeom prst="straightConnector1">
              <a:avLst/>
            </a:prstGeom>
            <a:ln w="38100">
              <a:solidFill>
                <a:schemeClr val="bg2">
                  <a:lumMod val="1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AF980FD7-F7CA-48BC-BCBB-F494EB3A6490}"/>
                </a:ext>
              </a:extLst>
            </p:cNvPr>
            <p:cNvCxnSpPr>
              <a:cxnSpLocks/>
              <a:stCxn id="24" idx="2"/>
              <a:endCxn id="25" idx="0"/>
            </p:cNvCxnSpPr>
            <p:nvPr/>
          </p:nvCxnSpPr>
          <p:spPr>
            <a:xfrm>
              <a:off x="9162597" y="2175823"/>
              <a:ext cx="0" cy="283688"/>
            </a:xfrm>
            <a:prstGeom prst="straightConnector1">
              <a:avLst/>
            </a:prstGeom>
            <a:ln w="38100">
              <a:solidFill>
                <a:schemeClr val="bg2">
                  <a:lumMod val="1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8913493C-8692-48A1-82E5-5477C3FC3498}"/>
                </a:ext>
              </a:extLst>
            </p:cNvPr>
            <p:cNvCxnSpPr>
              <a:cxnSpLocks/>
              <a:stCxn id="25" idx="2"/>
              <a:endCxn id="26" idx="0"/>
            </p:cNvCxnSpPr>
            <p:nvPr/>
          </p:nvCxnSpPr>
          <p:spPr>
            <a:xfrm>
              <a:off x="9162597" y="2916711"/>
              <a:ext cx="0" cy="283688"/>
            </a:xfrm>
            <a:prstGeom prst="straightConnector1">
              <a:avLst/>
            </a:prstGeom>
            <a:ln w="38100">
              <a:solidFill>
                <a:schemeClr val="bg2">
                  <a:lumMod val="1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2E6AF5C8-6AC7-4900-83B8-185A7FF44898}"/>
                </a:ext>
              </a:extLst>
            </p:cNvPr>
            <p:cNvCxnSpPr>
              <a:cxnSpLocks/>
              <a:stCxn id="26" idx="2"/>
              <a:endCxn id="27" idx="0"/>
            </p:cNvCxnSpPr>
            <p:nvPr/>
          </p:nvCxnSpPr>
          <p:spPr>
            <a:xfrm>
              <a:off x="9162597" y="3657599"/>
              <a:ext cx="0" cy="283688"/>
            </a:xfrm>
            <a:prstGeom prst="straightConnector1">
              <a:avLst/>
            </a:prstGeom>
            <a:ln w="38100">
              <a:solidFill>
                <a:schemeClr val="bg2">
                  <a:lumMod val="1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C304B033-2F32-4E19-A062-B0F92128F33E}"/>
                </a:ext>
              </a:extLst>
            </p:cNvPr>
            <p:cNvCxnSpPr>
              <a:cxnSpLocks/>
              <a:stCxn id="27" idx="2"/>
              <a:endCxn id="31" idx="0"/>
            </p:cNvCxnSpPr>
            <p:nvPr/>
          </p:nvCxnSpPr>
          <p:spPr>
            <a:xfrm>
              <a:off x="9162597" y="4398487"/>
              <a:ext cx="0" cy="283690"/>
            </a:xfrm>
            <a:prstGeom prst="straightConnector1">
              <a:avLst/>
            </a:prstGeom>
            <a:ln w="38100">
              <a:solidFill>
                <a:schemeClr val="bg2">
                  <a:lumMod val="1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6980CBE8-3629-4009-BEC6-9529B52507B6}"/>
                </a:ext>
              </a:extLst>
            </p:cNvPr>
            <p:cNvSpPr/>
            <p:nvPr/>
          </p:nvSpPr>
          <p:spPr>
            <a:xfrm>
              <a:off x="8019597" y="5423067"/>
              <a:ext cx="2286000" cy="4572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ysClr val="windowText" lastClr="000000"/>
                  </a:solidFill>
                </a:rPr>
                <a:t>Gather results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8A478958-3058-4E85-8D8C-5C5EFEE38CDE}"/>
                </a:ext>
              </a:extLst>
            </p:cNvPr>
            <p:cNvCxnSpPr>
              <a:cxnSpLocks/>
              <a:stCxn id="31" idx="2"/>
              <a:endCxn id="37" idx="0"/>
            </p:cNvCxnSpPr>
            <p:nvPr/>
          </p:nvCxnSpPr>
          <p:spPr>
            <a:xfrm>
              <a:off x="9162597" y="5139377"/>
              <a:ext cx="0" cy="283690"/>
            </a:xfrm>
            <a:prstGeom prst="straightConnector1">
              <a:avLst/>
            </a:prstGeom>
            <a:ln w="38100">
              <a:solidFill>
                <a:schemeClr val="bg2">
                  <a:lumMod val="1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6DD9AA0F-2588-46C7-9872-2456F541B776}"/>
                </a:ext>
              </a:extLst>
            </p:cNvPr>
            <p:cNvGrpSpPr/>
            <p:nvPr/>
          </p:nvGrpSpPr>
          <p:grpSpPr>
            <a:xfrm rot="16200000">
              <a:off x="10082984" y="1072851"/>
              <a:ext cx="0" cy="951578"/>
              <a:chOff x="10798451" y="3400863"/>
              <a:chExt cx="0" cy="951578"/>
            </a:xfrm>
          </p:grpSpPr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E8D788E7-AD98-492D-8C00-17DD3726EB53}"/>
                  </a:ext>
                </a:extLst>
              </p:cNvPr>
              <p:cNvCxnSpPr/>
              <p:nvPr/>
            </p:nvCxnSpPr>
            <p:spPr>
              <a:xfrm>
                <a:off x="10798451" y="3840153"/>
                <a:ext cx="0" cy="512288"/>
              </a:xfrm>
              <a:prstGeom prst="line">
                <a:avLst/>
              </a:prstGeom>
              <a:ln w="38100">
                <a:solidFill>
                  <a:srgbClr val="1B75B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Arrow Connector 42">
                <a:extLst>
                  <a:ext uri="{FF2B5EF4-FFF2-40B4-BE49-F238E27FC236}">
                    <a16:creationId xmlns:a16="http://schemas.microsoft.com/office/drawing/2014/main" id="{87C841A0-78A1-487A-BADE-12A9AFA40A1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798451" y="3400863"/>
                <a:ext cx="0" cy="875111"/>
              </a:xfrm>
              <a:prstGeom prst="straightConnector1">
                <a:avLst/>
              </a:prstGeom>
              <a:ln w="38100">
                <a:solidFill>
                  <a:schemeClr val="bg2">
                    <a:lumMod val="10000"/>
                  </a:schemeClr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1" name="Connector: Elbow 40">
              <a:extLst>
                <a:ext uri="{FF2B5EF4-FFF2-40B4-BE49-F238E27FC236}">
                  <a16:creationId xmlns:a16="http://schemas.microsoft.com/office/drawing/2014/main" id="{67E76D55-7D84-49CC-82EA-8BFF36BA3D7C}"/>
                </a:ext>
              </a:extLst>
            </p:cNvPr>
            <p:cNvCxnSpPr>
              <a:stCxn id="23" idx="2"/>
              <a:endCxn id="31" idx="3"/>
            </p:cNvCxnSpPr>
            <p:nvPr/>
          </p:nvCxnSpPr>
          <p:spPr>
            <a:xfrm>
              <a:off x="10248447" y="1206333"/>
              <a:ext cx="57150" cy="3704444"/>
            </a:xfrm>
            <a:prstGeom prst="bentConnector3">
              <a:avLst>
                <a:gd name="adj1" fmla="val 1441176"/>
              </a:avLst>
            </a:prstGeom>
            <a:ln w="38100">
              <a:solidFill>
                <a:schemeClr val="bg2">
                  <a:lumMod val="1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D9054BB6-FBCB-41B2-8930-9F29E7450233}"/>
              </a:ext>
            </a:extLst>
          </p:cNvPr>
          <p:cNvGrpSpPr/>
          <p:nvPr/>
        </p:nvGrpSpPr>
        <p:grpSpPr>
          <a:xfrm>
            <a:off x="1467301" y="1718623"/>
            <a:ext cx="3274822" cy="4193719"/>
            <a:chOff x="7523629" y="1686548"/>
            <a:chExt cx="3274822" cy="4193719"/>
          </a:xfrm>
        </p:grpSpPr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D76EEDE3-066D-47C9-AAE6-AC22506FA9A1}"/>
                </a:ext>
              </a:extLst>
            </p:cNvPr>
            <p:cNvSpPr/>
            <p:nvPr/>
          </p:nvSpPr>
          <p:spPr>
            <a:xfrm>
              <a:off x="7523629" y="2285999"/>
              <a:ext cx="3274822" cy="2967086"/>
            </a:xfrm>
            <a:prstGeom prst="roundRect">
              <a:avLst>
                <a:gd name="adj" fmla="val 4212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chemeClr val="bg2">
                  <a:lumMod val="1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BECD1409-AE08-49BE-BBA7-3C7D42801681}"/>
                </a:ext>
              </a:extLst>
            </p:cNvPr>
            <p:cNvSpPr/>
            <p:nvPr/>
          </p:nvSpPr>
          <p:spPr>
            <a:xfrm>
              <a:off x="8028129" y="1686548"/>
              <a:ext cx="2286000" cy="454749"/>
            </a:xfrm>
            <a:prstGeom prst="parallelogram">
              <a:avLst/>
            </a:prstGeom>
            <a:solidFill>
              <a:schemeClr val="bg1"/>
            </a:solidFill>
            <a:ln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ysClr val="windowText" lastClr="000000"/>
                  </a:solidFill>
                </a:rPr>
                <a:t>Dataset</a:t>
              </a:r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BA0AA460-F70E-4121-8591-D64D674476AE}"/>
                </a:ext>
              </a:extLst>
            </p:cNvPr>
            <p:cNvSpPr/>
            <p:nvPr/>
          </p:nvSpPr>
          <p:spPr>
            <a:xfrm>
              <a:off x="8028129" y="2459511"/>
              <a:ext cx="2286000" cy="4572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ysClr val="windowText" lastClr="000000"/>
                  </a:solidFill>
                </a:rPr>
                <a:t>Split into train/test</a:t>
              </a:r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5FF73715-1D3C-48B4-AFBB-DEDD61162712}"/>
                </a:ext>
              </a:extLst>
            </p:cNvPr>
            <p:cNvSpPr/>
            <p:nvPr/>
          </p:nvSpPr>
          <p:spPr>
            <a:xfrm>
              <a:off x="8028129" y="3200399"/>
              <a:ext cx="2286000" cy="4572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ysClr val="windowText" lastClr="000000"/>
                  </a:solidFill>
                </a:rPr>
                <a:t>Train model</a:t>
              </a:r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1A33E514-EE12-44E5-9299-24BC36A46624}"/>
                </a:ext>
              </a:extLst>
            </p:cNvPr>
            <p:cNvSpPr/>
            <p:nvPr/>
          </p:nvSpPr>
          <p:spPr>
            <a:xfrm>
              <a:off x="8028129" y="3941287"/>
              <a:ext cx="2286000" cy="4572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ysClr val="windowText" lastClr="000000"/>
                  </a:solidFill>
                </a:rPr>
                <a:t>Generate predictions</a:t>
              </a:r>
            </a:p>
          </p:txBody>
        </p:sp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77E45823-E854-469B-80AC-6833FE5E6A27}"/>
                </a:ext>
              </a:extLst>
            </p:cNvPr>
            <p:cNvSpPr/>
            <p:nvPr/>
          </p:nvSpPr>
          <p:spPr>
            <a:xfrm>
              <a:off x="8028129" y="4682177"/>
              <a:ext cx="2286000" cy="4572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ysClr val="windowText" lastClr="000000"/>
                  </a:solidFill>
                </a:rPr>
                <a:t>Compute metrics</a:t>
              </a:r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D25305CC-8343-423C-88BF-CF6A95C7928A}"/>
                </a:ext>
              </a:extLst>
            </p:cNvPr>
            <p:cNvCxnSpPr>
              <a:cxnSpLocks/>
            </p:cNvCxnSpPr>
            <p:nvPr/>
          </p:nvCxnSpPr>
          <p:spPr>
            <a:xfrm>
              <a:off x="9162597" y="2158559"/>
              <a:ext cx="0" cy="283690"/>
            </a:xfrm>
            <a:prstGeom prst="straightConnector1">
              <a:avLst/>
            </a:prstGeom>
            <a:ln w="38100">
              <a:solidFill>
                <a:schemeClr val="bg2">
                  <a:lumMod val="1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C1FF114A-1E98-4CE8-B061-91129C3D3F34}"/>
                </a:ext>
              </a:extLst>
            </p:cNvPr>
            <p:cNvCxnSpPr>
              <a:cxnSpLocks/>
              <a:stCxn id="39" idx="2"/>
              <a:endCxn id="44" idx="0"/>
            </p:cNvCxnSpPr>
            <p:nvPr/>
          </p:nvCxnSpPr>
          <p:spPr>
            <a:xfrm>
              <a:off x="9171129" y="2916711"/>
              <a:ext cx="0" cy="283688"/>
            </a:xfrm>
            <a:prstGeom prst="straightConnector1">
              <a:avLst/>
            </a:prstGeom>
            <a:ln w="38100">
              <a:solidFill>
                <a:schemeClr val="bg2">
                  <a:lumMod val="1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2CAE0C0E-2E23-401B-986E-C65814AB56AC}"/>
                </a:ext>
              </a:extLst>
            </p:cNvPr>
            <p:cNvCxnSpPr>
              <a:cxnSpLocks/>
              <a:stCxn id="44" idx="2"/>
              <a:endCxn id="45" idx="0"/>
            </p:cNvCxnSpPr>
            <p:nvPr/>
          </p:nvCxnSpPr>
          <p:spPr>
            <a:xfrm>
              <a:off x="9171129" y="3657599"/>
              <a:ext cx="0" cy="283688"/>
            </a:xfrm>
            <a:prstGeom prst="straightConnector1">
              <a:avLst/>
            </a:prstGeom>
            <a:ln w="38100">
              <a:solidFill>
                <a:schemeClr val="bg2">
                  <a:lumMod val="1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5462453D-D6D9-4831-B0B9-5530762D28B6}"/>
                </a:ext>
              </a:extLst>
            </p:cNvPr>
            <p:cNvCxnSpPr>
              <a:cxnSpLocks/>
              <a:stCxn id="45" idx="2"/>
              <a:endCxn id="46" idx="0"/>
            </p:cNvCxnSpPr>
            <p:nvPr/>
          </p:nvCxnSpPr>
          <p:spPr>
            <a:xfrm>
              <a:off x="9171129" y="4398487"/>
              <a:ext cx="0" cy="283690"/>
            </a:xfrm>
            <a:prstGeom prst="straightConnector1">
              <a:avLst/>
            </a:prstGeom>
            <a:ln w="38100">
              <a:solidFill>
                <a:schemeClr val="bg2">
                  <a:lumMod val="1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Rectangle: Rounded Corners 50">
              <a:extLst>
                <a:ext uri="{FF2B5EF4-FFF2-40B4-BE49-F238E27FC236}">
                  <a16:creationId xmlns:a16="http://schemas.microsoft.com/office/drawing/2014/main" id="{86D6F3B9-1A36-4F4A-B676-BB7E8B209B1E}"/>
                </a:ext>
              </a:extLst>
            </p:cNvPr>
            <p:cNvSpPr/>
            <p:nvPr/>
          </p:nvSpPr>
          <p:spPr>
            <a:xfrm>
              <a:off x="8028129" y="5423067"/>
              <a:ext cx="2286000" cy="4572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ysClr val="windowText" lastClr="000000"/>
                  </a:solidFill>
                </a:rPr>
                <a:t>Gather results</a:t>
              </a:r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FCF77577-7439-4C6C-9C22-6489C45A56E0}"/>
                </a:ext>
              </a:extLst>
            </p:cNvPr>
            <p:cNvCxnSpPr>
              <a:cxnSpLocks/>
              <a:stCxn id="46" idx="2"/>
              <a:endCxn id="51" idx="0"/>
            </p:cNvCxnSpPr>
            <p:nvPr/>
          </p:nvCxnSpPr>
          <p:spPr>
            <a:xfrm>
              <a:off x="9171129" y="5139377"/>
              <a:ext cx="0" cy="283690"/>
            </a:xfrm>
            <a:prstGeom prst="straightConnector1">
              <a:avLst/>
            </a:prstGeom>
            <a:ln w="38100">
              <a:solidFill>
                <a:schemeClr val="bg2">
                  <a:lumMod val="1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6AD0FDF8-04E4-4D4D-BB44-1F2E61CED139}"/>
                </a:ext>
              </a:extLst>
            </p:cNvPr>
            <p:cNvGrpSpPr/>
            <p:nvPr/>
          </p:nvGrpSpPr>
          <p:grpSpPr>
            <a:xfrm rot="16200000">
              <a:off x="10068248" y="1804881"/>
              <a:ext cx="0" cy="951578"/>
              <a:chOff x="10798451" y="3400863"/>
              <a:chExt cx="0" cy="951578"/>
            </a:xfrm>
          </p:grpSpPr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BAA73826-7A5F-4DAD-B78E-FD34EF9BF5E2}"/>
                  </a:ext>
                </a:extLst>
              </p:cNvPr>
              <p:cNvCxnSpPr/>
              <p:nvPr/>
            </p:nvCxnSpPr>
            <p:spPr>
              <a:xfrm>
                <a:off x="10798451" y="3840153"/>
                <a:ext cx="0" cy="512288"/>
              </a:xfrm>
              <a:prstGeom prst="line">
                <a:avLst/>
              </a:prstGeom>
              <a:ln w="38100">
                <a:solidFill>
                  <a:srgbClr val="1B75B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Arrow Connector 54">
                <a:extLst>
                  <a:ext uri="{FF2B5EF4-FFF2-40B4-BE49-F238E27FC236}">
                    <a16:creationId xmlns:a16="http://schemas.microsoft.com/office/drawing/2014/main" id="{F68350E8-E425-4BF6-B554-F9C3CB93BB5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798451" y="3400863"/>
                <a:ext cx="0" cy="875111"/>
              </a:xfrm>
              <a:prstGeom prst="straightConnector1">
                <a:avLst/>
              </a:prstGeom>
              <a:ln w="38100">
                <a:solidFill>
                  <a:schemeClr val="bg2">
                    <a:lumMod val="10000"/>
                  </a:schemeClr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" name="Arrow: Right 5">
            <a:extLst>
              <a:ext uri="{FF2B5EF4-FFF2-40B4-BE49-F238E27FC236}">
                <a16:creationId xmlns:a16="http://schemas.microsoft.com/office/drawing/2014/main" id="{18FD6B68-6949-44E3-9A98-E6C583289602}"/>
              </a:ext>
            </a:extLst>
          </p:cNvPr>
          <p:cNvSpPr/>
          <p:nvPr/>
        </p:nvSpPr>
        <p:spPr>
          <a:xfrm>
            <a:off x="5343294" y="2916711"/>
            <a:ext cx="1794353" cy="1024576"/>
          </a:xfrm>
          <a:prstGeom prst="rightArrow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Add Noise!</a:t>
            </a:r>
          </a:p>
        </p:txBody>
      </p:sp>
    </p:spTree>
    <p:extLst>
      <p:ext uri="{BB962C8B-B14F-4D97-AF65-F5344CB8AC3E}">
        <p14:creationId xmlns:p14="http://schemas.microsoft.com/office/powerpoint/2010/main" val="41052512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0C531-A08E-48A1-B9EA-2B9A189CD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Simulate Noise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F7C763-460A-44EB-9273-225B7FB4A4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Requirements</a:t>
            </a:r>
          </a:p>
          <a:p>
            <a:pPr lvl="1"/>
            <a:r>
              <a:rPr lang="en-US" dirty="0"/>
              <a:t>Type of noise</a:t>
            </a:r>
          </a:p>
          <a:p>
            <a:pPr lvl="1"/>
            <a:r>
              <a:rPr lang="en-US" dirty="0"/>
              <a:t>Amount</a:t>
            </a:r>
          </a:p>
          <a:p>
            <a:r>
              <a:rPr lang="en-US" dirty="0"/>
              <a:t>Generalized framework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Permute dataset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For each point in dataset: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dirty="0"/>
              <a:t>Generate sampling weights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dirty="0"/>
              <a:t>Sample new label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dirty="0"/>
              <a:t>Check noise level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Repeat steps 1 and 2 until desired amount of noise is reached</a:t>
            </a:r>
          </a:p>
        </p:txBody>
      </p:sp>
    </p:spTree>
    <p:extLst>
      <p:ext uri="{BB962C8B-B14F-4D97-AF65-F5344CB8AC3E}">
        <p14:creationId xmlns:p14="http://schemas.microsoft.com/office/powerpoint/2010/main" val="6852813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259D3A-B256-46A3-924A-3230279B82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Simulated NCAR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2D804C-2284-496D-85CC-BCB347BDD8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Noise Completely at Random</a:t>
            </a:r>
          </a:p>
          <a:p>
            <a:pPr lvl="1"/>
            <a:r>
              <a:rPr lang="en-US" dirty="0"/>
              <a:t>Not dependent on features or true label</a:t>
            </a:r>
          </a:p>
          <a:p>
            <a:pPr lvl="1"/>
            <a:r>
              <a:rPr lang="en-US" dirty="0"/>
              <a:t>Uniform sampling weights</a:t>
            </a:r>
          </a:p>
          <a:p>
            <a:pPr lvl="1"/>
            <a:endParaRPr lang="en-US" dirty="0"/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pPr lvl="1"/>
            <a:endParaRPr lang="en-US" dirty="0"/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4881C73-454D-4B9D-9122-433D7361C1B6}"/>
              </a:ext>
            </a:extLst>
          </p:cNvPr>
          <p:cNvGrpSpPr/>
          <p:nvPr/>
        </p:nvGrpSpPr>
        <p:grpSpPr>
          <a:xfrm>
            <a:off x="7523629" y="977733"/>
            <a:ext cx="3274822" cy="4902534"/>
            <a:chOff x="7523629" y="977733"/>
            <a:chExt cx="3274822" cy="4902534"/>
          </a:xfrm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32B7F435-C75C-4A7B-B8C2-7401880A4422}"/>
                </a:ext>
              </a:extLst>
            </p:cNvPr>
            <p:cNvSpPr/>
            <p:nvPr/>
          </p:nvSpPr>
          <p:spPr>
            <a:xfrm>
              <a:off x="7523629" y="1548640"/>
              <a:ext cx="3274822" cy="3704445"/>
            </a:xfrm>
            <a:prstGeom prst="roundRect">
              <a:avLst>
                <a:gd name="adj" fmla="val 4212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chemeClr val="bg2">
                  <a:lumMod val="1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Parallelogram 21">
              <a:extLst>
                <a:ext uri="{FF2B5EF4-FFF2-40B4-BE49-F238E27FC236}">
                  <a16:creationId xmlns:a16="http://schemas.microsoft.com/office/drawing/2014/main" id="{CEBCA1F9-6D55-4A4C-B180-411B9222F27A}"/>
                </a:ext>
              </a:extLst>
            </p:cNvPr>
            <p:cNvSpPr/>
            <p:nvPr/>
          </p:nvSpPr>
          <p:spPr>
            <a:xfrm>
              <a:off x="8019597" y="977733"/>
              <a:ext cx="2286000" cy="457200"/>
            </a:xfrm>
            <a:prstGeom prst="parallelogram">
              <a:avLst/>
            </a:prstGeom>
            <a:solidFill>
              <a:schemeClr val="bg1"/>
            </a:solidFill>
            <a:ln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ysClr val="windowText" lastClr="000000"/>
                  </a:solidFill>
                </a:rPr>
                <a:t>Dataset</a:t>
              </a:r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779FCBFE-3F14-4763-B993-BE3013363004}"/>
                </a:ext>
              </a:extLst>
            </p:cNvPr>
            <p:cNvSpPr/>
            <p:nvPr/>
          </p:nvSpPr>
          <p:spPr>
            <a:xfrm>
              <a:off x="8019597" y="1718623"/>
              <a:ext cx="2286000" cy="4572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ysClr val="windowText" lastClr="000000"/>
                  </a:solidFill>
                </a:rPr>
                <a:t>Simulate noise</a:t>
              </a:r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8A5D860C-5FFC-493E-87E8-217B12ED9756}"/>
                </a:ext>
              </a:extLst>
            </p:cNvPr>
            <p:cNvSpPr/>
            <p:nvPr/>
          </p:nvSpPr>
          <p:spPr>
            <a:xfrm>
              <a:off x="8019597" y="2459511"/>
              <a:ext cx="2286000" cy="4572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ysClr val="windowText" lastClr="000000"/>
                  </a:solidFill>
                </a:rPr>
                <a:t>Split into train/test</a:t>
              </a:r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D1085C47-B183-4AF5-B141-5562C2BFC237}"/>
                </a:ext>
              </a:extLst>
            </p:cNvPr>
            <p:cNvSpPr/>
            <p:nvPr/>
          </p:nvSpPr>
          <p:spPr>
            <a:xfrm>
              <a:off x="8019597" y="3200399"/>
              <a:ext cx="2286000" cy="4572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ysClr val="windowText" lastClr="000000"/>
                  </a:solidFill>
                </a:rPr>
                <a:t>Train model</a:t>
              </a:r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EA029124-ED6A-4F2A-B2CF-F8D5D9E68E2F}"/>
                </a:ext>
              </a:extLst>
            </p:cNvPr>
            <p:cNvSpPr/>
            <p:nvPr/>
          </p:nvSpPr>
          <p:spPr>
            <a:xfrm>
              <a:off x="8019597" y="3941287"/>
              <a:ext cx="2286000" cy="4572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ysClr val="windowText" lastClr="000000"/>
                  </a:solidFill>
                </a:rPr>
                <a:t>Generate predictions</a:t>
              </a:r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AA5839BF-71DC-4826-AFC9-62017885D382}"/>
                </a:ext>
              </a:extLst>
            </p:cNvPr>
            <p:cNvSpPr/>
            <p:nvPr/>
          </p:nvSpPr>
          <p:spPr>
            <a:xfrm>
              <a:off x="8019597" y="4682177"/>
              <a:ext cx="2286000" cy="4572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ysClr val="windowText" lastClr="000000"/>
                  </a:solidFill>
                </a:rPr>
                <a:t>Compute metrics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5DFB1BCA-CEA8-4653-98A9-50E6C7C1CF3E}"/>
                </a:ext>
              </a:extLst>
            </p:cNvPr>
            <p:cNvCxnSpPr>
              <a:cxnSpLocks/>
              <a:stCxn id="22" idx="4"/>
              <a:endCxn id="23" idx="0"/>
            </p:cNvCxnSpPr>
            <p:nvPr/>
          </p:nvCxnSpPr>
          <p:spPr>
            <a:xfrm>
              <a:off x="9162597" y="1434933"/>
              <a:ext cx="0" cy="283690"/>
            </a:xfrm>
            <a:prstGeom prst="straightConnector1">
              <a:avLst/>
            </a:prstGeom>
            <a:ln w="38100">
              <a:solidFill>
                <a:schemeClr val="bg2">
                  <a:lumMod val="1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D10FE444-6F1F-49E5-A69A-0E39363C4170}"/>
                </a:ext>
              </a:extLst>
            </p:cNvPr>
            <p:cNvCxnSpPr>
              <a:cxnSpLocks/>
              <a:stCxn id="23" idx="2"/>
              <a:endCxn id="24" idx="0"/>
            </p:cNvCxnSpPr>
            <p:nvPr/>
          </p:nvCxnSpPr>
          <p:spPr>
            <a:xfrm>
              <a:off x="9162597" y="2175823"/>
              <a:ext cx="0" cy="283688"/>
            </a:xfrm>
            <a:prstGeom prst="straightConnector1">
              <a:avLst/>
            </a:prstGeom>
            <a:ln w="38100">
              <a:solidFill>
                <a:schemeClr val="bg2">
                  <a:lumMod val="1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F3FD451F-8E5D-4C34-B4DC-3BA7C90AB975}"/>
                </a:ext>
              </a:extLst>
            </p:cNvPr>
            <p:cNvCxnSpPr>
              <a:cxnSpLocks/>
              <a:stCxn id="24" idx="2"/>
              <a:endCxn id="25" idx="0"/>
            </p:cNvCxnSpPr>
            <p:nvPr/>
          </p:nvCxnSpPr>
          <p:spPr>
            <a:xfrm>
              <a:off x="9162597" y="2916711"/>
              <a:ext cx="0" cy="283688"/>
            </a:xfrm>
            <a:prstGeom prst="straightConnector1">
              <a:avLst/>
            </a:prstGeom>
            <a:ln w="38100">
              <a:solidFill>
                <a:schemeClr val="bg2">
                  <a:lumMod val="1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F4072A38-9FBC-43E2-B54F-D8471A51E4F6}"/>
                </a:ext>
              </a:extLst>
            </p:cNvPr>
            <p:cNvCxnSpPr>
              <a:cxnSpLocks/>
              <a:stCxn id="25" idx="2"/>
              <a:endCxn id="26" idx="0"/>
            </p:cNvCxnSpPr>
            <p:nvPr/>
          </p:nvCxnSpPr>
          <p:spPr>
            <a:xfrm>
              <a:off x="9162597" y="3657599"/>
              <a:ext cx="0" cy="283688"/>
            </a:xfrm>
            <a:prstGeom prst="straightConnector1">
              <a:avLst/>
            </a:prstGeom>
            <a:ln w="38100">
              <a:solidFill>
                <a:schemeClr val="bg2">
                  <a:lumMod val="1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757B23DC-A59C-4D26-8105-A8B731B55BD9}"/>
                </a:ext>
              </a:extLst>
            </p:cNvPr>
            <p:cNvCxnSpPr>
              <a:cxnSpLocks/>
              <a:stCxn id="26" idx="2"/>
              <a:endCxn id="27" idx="0"/>
            </p:cNvCxnSpPr>
            <p:nvPr/>
          </p:nvCxnSpPr>
          <p:spPr>
            <a:xfrm>
              <a:off x="9162597" y="4398487"/>
              <a:ext cx="0" cy="283690"/>
            </a:xfrm>
            <a:prstGeom prst="straightConnector1">
              <a:avLst/>
            </a:prstGeom>
            <a:ln w="38100">
              <a:solidFill>
                <a:schemeClr val="bg2">
                  <a:lumMod val="1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98C68501-5A9C-4728-98F9-FF701BDAC69C}"/>
                </a:ext>
              </a:extLst>
            </p:cNvPr>
            <p:cNvSpPr/>
            <p:nvPr/>
          </p:nvSpPr>
          <p:spPr>
            <a:xfrm>
              <a:off x="8019597" y="5423067"/>
              <a:ext cx="2286000" cy="4572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ysClr val="windowText" lastClr="000000"/>
                  </a:solidFill>
                </a:rPr>
                <a:t>Gather results</a:t>
              </a: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27C3B1DE-4748-496E-9230-4EC8019D6DF1}"/>
                </a:ext>
              </a:extLst>
            </p:cNvPr>
            <p:cNvCxnSpPr>
              <a:cxnSpLocks/>
              <a:stCxn id="27" idx="2"/>
              <a:endCxn id="36" idx="0"/>
            </p:cNvCxnSpPr>
            <p:nvPr/>
          </p:nvCxnSpPr>
          <p:spPr>
            <a:xfrm>
              <a:off x="9162597" y="5139377"/>
              <a:ext cx="0" cy="283690"/>
            </a:xfrm>
            <a:prstGeom prst="straightConnector1">
              <a:avLst/>
            </a:prstGeom>
            <a:ln w="38100">
              <a:solidFill>
                <a:schemeClr val="bg2">
                  <a:lumMod val="1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70FD6838-BAEE-4C92-8617-ED8103ED76B5}"/>
                </a:ext>
              </a:extLst>
            </p:cNvPr>
            <p:cNvGrpSpPr/>
            <p:nvPr/>
          </p:nvGrpSpPr>
          <p:grpSpPr>
            <a:xfrm rot="16200000">
              <a:off x="10082984" y="1072851"/>
              <a:ext cx="0" cy="951578"/>
              <a:chOff x="10798451" y="3400863"/>
              <a:chExt cx="0" cy="951578"/>
            </a:xfrm>
          </p:grpSpPr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5AB6005A-1EB3-4EF4-B6A6-EFBC34A6D8E0}"/>
                  </a:ext>
                </a:extLst>
              </p:cNvPr>
              <p:cNvCxnSpPr/>
              <p:nvPr/>
            </p:nvCxnSpPr>
            <p:spPr>
              <a:xfrm>
                <a:off x="10798451" y="3840153"/>
                <a:ext cx="0" cy="512288"/>
              </a:xfrm>
              <a:prstGeom prst="line">
                <a:avLst/>
              </a:prstGeom>
              <a:ln w="38100">
                <a:solidFill>
                  <a:srgbClr val="1B75B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Arrow Connector 40">
                <a:extLst>
                  <a:ext uri="{FF2B5EF4-FFF2-40B4-BE49-F238E27FC236}">
                    <a16:creationId xmlns:a16="http://schemas.microsoft.com/office/drawing/2014/main" id="{CDCECD4E-9303-43D0-989E-310090F05CB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798451" y="3400863"/>
                <a:ext cx="0" cy="875111"/>
              </a:xfrm>
              <a:prstGeom prst="straightConnector1">
                <a:avLst/>
              </a:prstGeom>
              <a:ln w="38100">
                <a:solidFill>
                  <a:schemeClr val="bg2">
                    <a:lumMod val="10000"/>
                  </a:schemeClr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" name="Connector: Elbow 6">
              <a:extLst>
                <a:ext uri="{FF2B5EF4-FFF2-40B4-BE49-F238E27FC236}">
                  <a16:creationId xmlns:a16="http://schemas.microsoft.com/office/drawing/2014/main" id="{255023F9-C0F8-49E4-A026-D2032A564CC8}"/>
                </a:ext>
              </a:extLst>
            </p:cNvPr>
            <p:cNvCxnSpPr>
              <a:stCxn id="22" idx="2"/>
              <a:endCxn id="27" idx="3"/>
            </p:cNvCxnSpPr>
            <p:nvPr/>
          </p:nvCxnSpPr>
          <p:spPr>
            <a:xfrm>
              <a:off x="10248447" y="1206333"/>
              <a:ext cx="57150" cy="3704444"/>
            </a:xfrm>
            <a:prstGeom prst="bentConnector3">
              <a:avLst>
                <a:gd name="adj1" fmla="val 1441176"/>
              </a:avLst>
            </a:prstGeom>
            <a:ln w="38100">
              <a:solidFill>
                <a:schemeClr val="bg2">
                  <a:lumMod val="1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98AA0BF5-4F4C-4ABA-A744-CF9955684B02}"/>
              </a:ext>
            </a:extLst>
          </p:cNvPr>
          <p:cNvSpPr txBox="1"/>
          <p:nvPr/>
        </p:nvSpPr>
        <p:spPr>
          <a:xfrm>
            <a:off x="938219" y="4398487"/>
            <a:ext cx="5635757" cy="96322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bg2">
                <a:lumMod val="1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/>
            <a:r>
              <a:rPr lang="en-US" dirty="0">
                <a:solidFill>
                  <a:sysClr val="windowText" lastClr="000000"/>
                </a:solidFill>
              </a:rPr>
              <a:t>classes = [0,1,2]</a:t>
            </a:r>
          </a:p>
          <a:p>
            <a:pPr algn="l"/>
            <a:r>
              <a:rPr lang="en-US" dirty="0">
                <a:solidFill>
                  <a:sysClr val="windowText" lastClr="000000"/>
                </a:solidFill>
              </a:rPr>
              <a:t>weights = [1,1,1]</a:t>
            </a:r>
          </a:p>
          <a:p>
            <a:pPr algn="l"/>
            <a:r>
              <a:rPr lang="en-US" dirty="0" err="1">
                <a:solidFill>
                  <a:sysClr val="windowText" lastClr="000000"/>
                </a:solidFill>
              </a:rPr>
              <a:t>y_new</a:t>
            </a:r>
            <a:r>
              <a:rPr lang="en-US" dirty="0">
                <a:solidFill>
                  <a:sysClr val="windowText" lastClr="000000"/>
                </a:solidFill>
              </a:rPr>
              <a:t> = </a:t>
            </a:r>
            <a:r>
              <a:rPr lang="en-US" dirty="0" err="1">
                <a:solidFill>
                  <a:sysClr val="windowText" lastClr="000000"/>
                </a:solidFill>
              </a:rPr>
              <a:t>numpy.random.choice</a:t>
            </a:r>
            <a:r>
              <a:rPr lang="en-US" dirty="0">
                <a:solidFill>
                  <a:sysClr val="windowText" lastClr="000000"/>
                </a:solidFill>
              </a:rPr>
              <a:t>(classes, p=weights)</a:t>
            </a:r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C7C6EFBE-79FB-4C19-A35F-AB2FDA9D99C1}"/>
              </a:ext>
            </a:extLst>
          </p:cNvPr>
          <p:cNvCxnSpPr>
            <a:stCxn id="5" idx="3"/>
            <a:endCxn id="23" idx="1"/>
          </p:cNvCxnSpPr>
          <p:nvPr/>
        </p:nvCxnSpPr>
        <p:spPr>
          <a:xfrm flipV="1">
            <a:off x="6573976" y="1947223"/>
            <a:ext cx="1445621" cy="2932875"/>
          </a:xfrm>
          <a:prstGeom prst="bentConnector3">
            <a:avLst/>
          </a:prstGeom>
          <a:ln w="38100">
            <a:solidFill>
              <a:schemeClr val="bg2">
                <a:lumMod val="1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63338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3B73057-3472-4D5D-A427-188942A196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Blobs: NCAR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6D87AEE-7CA6-444C-A5C8-830807A7FD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2109529"/>
            <a:ext cx="9144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554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CFFE106-0AA9-479F-B8F2-4E62067D1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07A5DF6-F2B4-4B3C-AD7A-E3C81D953D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Physicist-turned-data-scientist</a:t>
            </a:r>
          </a:p>
          <a:p>
            <a:pPr lvl="1"/>
            <a:r>
              <a:rPr lang="en-US" dirty="0"/>
              <a:t>Single molecule trapping</a:t>
            </a:r>
          </a:p>
          <a:p>
            <a:pPr lvl="1"/>
            <a:r>
              <a:rPr lang="en-US" dirty="0"/>
              <a:t>Particle metrology</a:t>
            </a:r>
          </a:p>
          <a:p>
            <a:pPr lvl="1"/>
            <a:r>
              <a:rPr lang="en-US" dirty="0"/>
              <a:t>Simulations</a:t>
            </a:r>
          </a:p>
          <a:p>
            <a:r>
              <a:rPr lang="en-US" dirty="0"/>
              <a:t>Senior data scientist at XSOLIS</a:t>
            </a:r>
          </a:p>
          <a:p>
            <a:pPr lvl="1"/>
            <a:r>
              <a:rPr lang="en-US" dirty="0"/>
              <a:t>Case management solutions</a:t>
            </a:r>
          </a:p>
          <a:p>
            <a:pPr lvl="2"/>
            <a:r>
              <a:rPr lang="en-US" dirty="0"/>
              <a:t>Level of care</a:t>
            </a:r>
          </a:p>
          <a:p>
            <a:pPr lvl="2"/>
            <a:r>
              <a:rPr lang="en-US" dirty="0"/>
              <a:t>Length of stay</a:t>
            </a:r>
          </a:p>
          <a:p>
            <a:pPr lvl="2"/>
            <a:r>
              <a:rPr lang="en-US" dirty="0"/>
              <a:t>Automated coding</a:t>
            </a:r>
          </a:p>
          <a:p>
            <a:pPr lvl="1"/>
            <a:r>
              <a:rPr lang="en-US" dirty="0"/>
              <a:t>We are hiring!</a:t>
            </a:r>
          </a:p>
        </p:txBody>
      </p:sp>
    </p:spTree>
    <p:extLst>
      <p:ext uri="{BB962C8B-B14F-4D97-AF65-F5344CB8AC3E}">
        <p14:creationId xmlns:p14="http://schemas.microsoft.com/office/powerpoint/2010/main" val="7762795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EC3AC8-8522-466D-A188-00FF5D909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Blobs: NCAR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FE86EC-7925-4882-A41E-C61ED17A72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496655"/>
            <a:ext cx="5486400" cy="3657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DBC3DCC-E7CB-46DF-81CC-0601812C2C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496655"/>
            <a:ext cx="5486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3044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592B436-F5F9-46DF-9D55-E82BEB974D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0262" y="685175"/>
            <a:ext cx="8231475" cy="548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1952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DAB80491-4B18-422C-A782-4C6E4714811D}"/>
              </a:ext>
            </a:extLst>
          </p:cNvPr>
          <p:cNvGrpSpPr/>
          <p:nvPr/>
        </p:nvGrpSpPr>
        <p:grpSpPr>
          <a:xfrm>
            <a:off x="562945" y="2374640"/>
            <a:ext cx="11066110" cy="3657600"/>
            <a:chOff x="562945" y="1600200"/>
            <a:chExt cx="11066110" cy="36576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72DDE87-6AC5-4DE3-921F-251ABBC409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2945" y="1600200"/>
              <a:ext cx="5486400" cy="3657600"/>
            </a:xfrm>
            <a:prstGeom prst="rect">
              <a:avLst/>
            </a:prstGeom>
            <a:ln w="38100">
              <a:solidFill>
                <a:srgbClr val="1B75BB"/>
              </a:solidFill>
            </a:ln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5F7B4A4-7213-411C-8647-6452D5DA28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42655" y="1600200"/>
              <a:ext cx="5486400" cy="3657600"/>
            </a:xfrm>
            <a:prstGeom prst="rect">
              <a:avLst/>
            </a:prstGeom>
            <a:ln w="38100">
              <a:solidFill>
                <a:srgbClr val="009900"/>
              </a:solidFill>
            </a:ln>
          </p:spPr>
        </p:pic>
      </p:grpSp>
      <p:sp>
        <p:nvSpPr>
          <p:cNvPr id="8" name="Title 7">
            <a:extLst>
              <a:ext uri="{FF2B5EF4-FFF2-40B4-BE49-F238E27FC236}">
                <a16:creationId xmlns:a16="http://schemas.microsoft.com/office/drawing/2014/main" id="{6A09715F-5C78-4AE3-BC2E-064CD497E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Blobs: NCAR (Tuned)</a:t>
            </a:r>
          </a:p>
        </p:txBody>
      </p:sp>
    </p:spTree>
    <p:extLst>
      <p:ext uri="{BB962C8B-B14F-4D97-AF65-F5344CB8AC3E}">
        <p14:creationId xmlns:p14="http://schemas.microsoft.com/office/powerpoint/2010/main" val="19487164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3B73057-3472-4D5D-A427-188942A196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Banana: NCAR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6D87AEE-7CA6-444C-A5C8-830807A7FD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2109529"/>
            <a:ext cx="9144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7349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EC3AC8-8522-466D-A188-00FF5D909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Banana: NCAR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56DC3A3-3BE1-4003-B30E-43ADC918B001}"/>
              </a:ext>
            </a:extLst>
          </p:cNvPr>
          <p:cNvGrpSpPr/>
          <p:nvPr/>
        </p:nvGrpSpPr>
        <p:grpSpPr>
          <a:xfrm>
            <a:off x="609600" y="2496655"/>
            <a:ext cx="10972800" cy="3657600"/>
            <a:chOff x="609600" y="2496655"/>
            <a:chExt cx="10972800" cy="36576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F8FE86EC-7925-4882-A41E-C61ED17A72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" y="2496655"/>
              <a:ext cx="5486400" cy="365760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DBC3DCC-E7CB-46DF-81CC-0601812C2C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2496655"/>
              <a:ext cx="5486400" cy="3657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123231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592B436-F5F9-46DF-9D55-E82BEB974D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0262" y="685175"/>
            <a:ext cx="8231475" cy="548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6902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DAB80491-4B18-422C-A782-4C6E4714811D}"/>
              </a:ext>
            </a:extLst>
          </p:cNvPr>
          <p:cNvGrpSpPr/>
          <p:nvPr/>
        </p:nvGrpSpPr>
        <p:grpSpPr>
          <a:xfrm>
            <a:off x="562945" y="2374640"/>
            <a:ext cx="11066110" cy="3657600"/>
            <a:chOff x="562945" y="1600200"/>
            <a:chExt cx="11066110" cy="36576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72DDE87-6AC5-4DE3-921F-251ABBC409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2945" y="1600200"/>
              <a:ext cx="5486400" cy="3657600"/>
            </a:xfrm>
            <a:prstGeom prst="rect">
              <a:avLst/>
            </a:prstGeom>
            <a:ln w="38100">
              <a:solidFill>
                <a:srgbClr val="1B75BB"/>
              </a:solidFill>
            </a:ln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5F7B4A4-7213-411C-8647-6452D5DA28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42655" y="1600200"/>
              <a:ext cx="5486400" cy="3657600"/>
            </a:xfrm>
            <a:prstGeom prst="rect">
              <a:avLst/>
            </a:prstGeom>
            <a:ln w="38100">
              <a:solidFill>
                <a:srgbClr val="009900"/>
              </a:solidFill>
            </a:ln>
          </p:spPr>
        </p:pic>
      </p:grpSp>
      <p:sp>
        <p:nvSpPr>
          <p:cNvPr id="8" name="Title 7">
            <a:extLst>
              <a:ext uri="{FF2B5EF4-FFF2-40B4-BE49-F238E27FC236}">
                <a16:creationId xmlns:a16="http://schemas.microsoft.com/office/drawing/2014/main" id="{6A09715F-5C78-4AE3-BC2E-064CD497E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Banana: NCAR (Tuned)</a:t>
            </a:r>
          </a:p>
        </p:txBody>
      </p:sp>
    </p:spTree>
    <p:extLst>
      <p:ext uri="{BB962C8B-B14F-4D97-AF65-F5344CB8AC3E}">
        <p14:creationId xmlns:p14="http://schemas.microsoft.com/office/powerpoint/2010/main" val="32735767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3B73057-3472-4D5D-A427-188942A196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Tri-blobs: NCAR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6D87AEE-7CA6-444C-A5C8-830807A7FD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2109529"/>
            <a:ext cx="9144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9357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EC3AC8-8522-466D-A188-00FF5D909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Tri-blobs: NCAR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56DC3A3-3BE1-4003-B30E-43ADC918B001}"/>
              </a:ext>
            </a:extLst>
          </p:cNvPr>
          <p:cNvGrpSpPr/>
          <p:nvPr/>
        </p:nvGrpSpPr>
        <p:grpSpPr>
          <a:xfrm>
            <a:off x="609600" y="2496655"/>
            <a:ext cx="10972800" cy="3657600"/>
            <a:chOff x="609600" y="2496655"/>
            <a:chExt cx="10972800" cy="36576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F8FE86EC-7925-4882-A41E-C61ED17A72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" y="2496655"/>
              <a:ext cx="5486400" cy="365760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DBC3DCC-E7CB-46DF-81CC-0601812C2C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2496655"/>
              <a:ext cx="5486400" cy="3657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80729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592B436-F5F9-46DF-9D55-E82BEB974D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0262" y="685175"/>
            <a:ext cx="8231475" cy="548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2015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FCE3864-08EA-4C2B-ACF4-5D40BDC32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Label Noise</a:t>
            </a:r>
          </a:p>
        </p:txBody>
      </p:sp>
    </p:spTree>
    <p:extLst>
      <p:ext uri="{BB962C8B-B14F-4D97-AF65-F5344CB8AC3E}">
        <p14:creationId xmlns:p14="http://schemas.microsoft.com/office/powerpoint/2010/main" val="33987198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DAB80491-4B18-422C-A782-4C6E4714811D}"/>
              </a:ext>
            </a:extLst>
          </p:cNvPr>
          <p:cNvGrpSpPr/>
          <p:nvPr/>
        </p:nvGrpSpPr>
        <p:grpSpPr>
          <a:xfrm>
            <a:off x="562945" y="2374640"/>
            <a:ext cx="11066110" cy="3657600"/>
            <a:chOff x="562945" y="1600200"/>
            <a:chExt cx="11066110" cy="36576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72DDE87-6AC5-4DE3-921F-251ABBC409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2945" y="1600200"/>
              <a:ext cx="5486400" cy="3657600"/>
            </a:xfrm>
            <a:prstGeom prst="rect">
              <a:avLst/>
            </a:prstGeom>
            <a:ln w="38100">
              <a:solidFill>
                <a:srgbClr val="1B75BB"/>
              </a:solidFill>
            </a:ln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5F7B4A4-7213-411C-8647-6452D5DA28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42655" y="1600200"/>
              <a:ext cx="5486400" cy="3657600"/>
            </a:xfrm>
            <a:prstGeom prst="rect">
              <a:avLst/>
            </a:prstGeom>
            <a:ln w="38100">
              <a:solidFill>
                <a:srgbClr val="009900"/>
              </a:solidFill>
            </a:ln>
          </p:spPr>
        </p:pic>
      </p:grpSp>
      <p:sp>
        <p:nvSpPr>
          <p:cNvPr id="8" name="Title 7">
            <a:extLst>
              <a:ext uri="{FF2B5EF4-FFF2-40B4-BE49-F238E27FC236}">
                <a16:creationId xmlns:a16="http://schemas.microsoft.com/office/drawing/2014/main" id="{6A09715F-5C78-4AE3-BC2E-064CD497E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Tri-blobs: NCAR (Tuned)</a:t>
            </a:r>
          </a:p>
        </p:txBody>
      </p:sp>
    </p:spTree>
    <p:extLst>
      <p:ext uri="{BB962C8B-B14F-4D97-AF65-F5344CB8AC3E}">
        <p14:creationId xmlns:p14="http://schemas.microsoft.com/office/powerpoint/2010/main" val="6316652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259D3A-B256-46A3-924A-3230279B82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Simulated NAR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2D804C-2284-496D-85CC-BCB347BDD8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8799"/>
            <a:ext cx="10515600" cy="4348163"/>
          </a:xfrm>
        </p:spPr>
        <p:txBody>
          <a:bodyPr/>
          <a:lstStyle/>
          <a:p>
            <a:r>
              <a:rPr lang="en-US" dirty="0"/>
              <a:t>Noise at Random</a:t>
            </a:r>
          </a:p>
          <a:p>
            <a:pPr lvl="1"/>
            <a:r>
              <a:rPr lang="en-US" dirty="0"/>
              <a:t>Dependent on true label</a:t>
            </a:r>
          </a:p>
          <a:p>
            <a:pPr lvl="1"/>
            <a:r>
              <a:rPr lang="en-US" dirty="0"/>
              <a:t>Sampling weights scaled by class size</a:t>
            </a:r>
          </a:p>
          <a:p>
            <a:pPr lvl="1"/>
            <a:endParaRPr lang="en-US" dirty="0"/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pPr lvl="1"/>
            <a:endParaRPr lang="en-US" dirty="0"/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4881C73-454D-4B9D-9122-433D7361C1B6}"/>
              </a:ext>
            </a:extLst>
          </p:cNvPr>
          <p:cNvGrpSpPr/>
          <p:nvPr/>
        </p:nvGrpSpPr>
        <p:grpSpPr>
          <a:xfrm>
            <a:off x="7523629" y="977733"/>
            <a:ext cx="3274822" cy="4902534"/>
            <a:chOff x="7523629" y="977733"/>
            <a:chExt cx="3274822" cy="4902534"/>
          </a:xfrm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32B7F435-C75C-4A7B-B8C2-7401880A4422}"/>
                </a:ext>
              </a:extLst>
            </p:cNvPr>
            <p:cNvSpPr/>
            <p:nvPr/>
          </p:nvSpPr>
          <p:spPr>
            <a:xfrm>
              <a:off x="7523629" y="1548640"/>
              <a:ext cx="3274822" cy="3704445"/>
            </a:xfrm>
            <a:prstGeom prst="roundRect">
              <a:avLst>
                <a:gd name="adj" fmla="val 4212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chemeClr val="bg2">
                  <a:lumMod val="1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Parallelogram 21">
              <a:extLst>
                <a:ext uri="{FF2B5EF4-FFF2-40B4-BE49-F238E27FC236}">
                  <a16:creationId xmlns:a16="http://schemas.microsoft.com/office/drawing/2014/main" id="{CEBCA1F9-6D55-4A4C-B180-411B9222F27A}"/>
                </a:ext>
              </a:extLst>
            </p:cNvPr>
            <p:cNvSpPr/>
            <p:nvPr/>
          </p:nvSpPr>
          <p:spPr>
            <a:xfrm>
              <a:off x="8019597" y="977733"/>
              <a:ext cx="2286000" cy="457200"/>
            </a:xfrm>
            <a:prstGeom prst="parallelogram">
              <a:avLst/>
            </a:prstGeom>
            <a:solidFill>
              <a:schemeClr val="bg1"/>
            </a:solidFill>
            <a:ln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ysClr val="windowText" lastClr="000000"/>
                  </a:solidFill>
                </a:rPr>
                <a:t>Dataset</a:t>
              </a:r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779FCBFE-3F14-4763-B993-BE3013363004}"/>
                </a:ext>
              </a:extLst>
            </p:cNvPr>
            <p:cNvSpPr/>
            <p:nvPr/>
          </p:nvSpPr>
          <p:spPr>
            <a:xfrm>
              <a:off x="8019597" y="1718623"/>
              <a:ext cx="2286000" cy="4572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ysClr val="windowText" lastClr="000000"/>
                  </a:solidFill>
                </a:rPr>
                <a:t>Simulate noise</a:t>
              </a:r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8A5D860C-5FFC-493E-87E8-217B12ED9756}"/>
                </a:ext>
              </a:extLst>
            </p:cNvPr>
            <p:cNvSpPr/>
            <p:nvPr/>
          </p:nvSpPr>
          <p:spPr>
            <a:xfrm>
              <a:off x="8019597" y="2459511"/>
              <a:ext cx="2286000" cy="4572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ysClr val="windowText" lastClr="000000"/>
                  </a:solidFill>
                </a:rPr>
                <a:t>Split into train/test</a:t>
              </a:r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D1085C47-B183-4AF5-B141-5562C2BFC237}"/>
                </a:ext>
              </a:extLst>
            </p:cNvPr>
            <p:cNvSpPr/>
            <p:nvPr/>
          </p:nvSpPr>
          <p:spPr>
            <a:xfrm>
              <a:off x="8019597" y="3200399"/>
              <a:ext cx="2286000" cy="4572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ysClr val="windowText" lastClr="000000"/>
                  </a:solidFill>
                </a:rPr>
                <a:t>Train model</a:t>
              </a:r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EA029124-ED6A-4F2A-B2CF-F8D5D9E68E2F}"/>
                </a:ext>
              </a:extLst>
            </p:cNvPr>
            <p:cNvSpPr/>
            <p:nvPr/>
          </p:nvSpPr>
          <p:spPr>
            <a:xfrm>
              <a:off x="8019597" y="3941287"/>
              <a:ext cx="2286000" cy="4572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ysClr val="windowText" lastClr="000000"/>
                  </a:solidFill>
                </a:rPr>
                <a:t>Generate predictions</a:t>
              </a:r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AA5839BF-71DC-4826-AFC9-62017885D382}"/>
                </a:ext>
              </a:extLst>
            </p:cNvPr>
            <p:cNvSpPr/>
            <p:nvPr/>
          </p:nvSpPr>
          <p:spPr>
            <a:xfrm>
              <a:off x="8019597" y="4682177"/>
              <a:ext cx="2286000" cy="4572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ysClr val="windowText" lastClr="000000"/>
                  </a:solidFill>
                </a:rPr>
                <a:t>Compute metrics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5DFB1BCA-CEA8-4653-98A9-50E6C7C1CF3E}"/>
                </a:ext>
              </a:extLst>
            </p:cNvPr>
            <p:cNvCxnSpPr>
              <a:cxnSpLocks/>
              <a:stCxn id="22" idx="4"/>
              <a:endCxn id="23" idx="0"/>
            </p:cNvCxnSpPr>
            <p:nvPr/>
          </p:nvCxnSpPr>
          <p:spPr>
            <a:xfrm>
              <a:off x="9162597" y="1434933"/>
              <a:ext cx="0" cy="283690"/>
            </a:xfrm>
            <a:prstGeom prst="straightConnector1">
              <a:avLst/>
            </a:prstGeom>
            <a:ln w="38100">
              <a:solidFill>
                <a:schemeClr val="bg2">
                  <a:lumMod val="1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D10FE444-6F1F-49E5-A69A-0E39363C4170}"/>
                </a:ext>
              </a:extLst>
            </p:cNvPr>
            <p:cNvCxnSpPr>
              <a:cxnSpLocks/>
              <a:stCxn id="23" idx="2"/>
              <a:endCxn id="24" idx="0"/>
            </p:cNvCxnSpPr>
            <p:nvPr/>
          </p:nvCxnSpPr>
          <p:spPr>
            <a:xfrm>
              <a:off x="9162597" y="2175823"/>
              <a:ext cx="0" cy="283688"/>
            </a:xfrm>
            <a:prstGeom prst="straightConnector1">
              <a:avLst/>
            </a:prstGeom>
            <a:ln w="38100">
              <a:solidFill>
                <a:schemeClr val="bg2">
                  <a:lumMod val="1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F3FD451F-8E5D-4C34-B4DC-3BA7C90AB975}"/>
                </a:ext>
              </a:extLst>
            </p:cNvPr>
            <p:cNvCxnSpPr>
              <a:cxnSpLocks/>
              <a:stCxn id="24" idx="2"/>
              <a:endCxn id="25" idx="0"/>
            </p:cNvCxnSpPr>
            <p:nvPr/>
          </p:nvCxnSpPr>
          <p:spPr>
            <a:xfrm>
              <a:off x="9162597" y="2916711"/>
              <a:ext cx="0" cy="283688"/>
            </a:xfrm>
            <a:prstGeom prst="straightConnector1">
              <a:avLst/>
            </a:prstGeom>
            <a:ln w="38100">
              <a:solidFill>
                <a:schemeClr val="bg2">
                  <a:lumMod val="1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F4072A38-9FBC-43E2-B54F-D8471A51E4F6}"/>
                </a:ext>
              </a:extLst>
            </p:cNvPr>
            <p:cNvCxnSpPr>
              <a:cxnSpLocks/>
              <a:stCxn id="25" idx="2"/>
              <a:endCxn id="26" idx="0"/>
            </p:cNvCxnSpPr>
            <p:nvPr/>
          </p:nvCxnSpPr>
          <p:spPr>
            <a:xfrm>
              <a:off x="9162597" y="3657599"/>
              <a:ext cx="0" cy="283688"/>
            </a:xfrm>
            <a:prstGeom prst="straightConnector1">
              <a:avLst/>
            </a:prstGeom>
            <a:ln w="38100">
              <a:solidFill>
                <a:schemeClr val="bg2">
                  <a:lumMod val="1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757B23DC-A59C-4D26-8105-A8B731B55BD9}"/>
                </a:ext>
              </a:extLst>
            </p:cNvPr>
            <p:cNvCxnSpPr>
              <a:cxnSpLocks/>
              <a:stCxn id="26" idx="2"/>
              <a:endCxn id="27" idx="0"/>
            </p:cNvCxnSpPr>
            <p:nvPr/>
          </p:nvCxnSpPr>
          <p:spPr>
            <a:xfrm>
              <a:off x="9162597" y="4398487"/>
              <a:ext cx="0" cy="283690"/>
            </a:xfrm>
            <a:prstGeom prst="straightConnector1">
              <a:avLst/>
            </a:prstGeom>
            <a:ln w="38100">
              <a:solidFill>
                <a:schemeClr val="bg2">
                  <a:lumMod val="1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98C68501-5A9C-4728-98F9-FF701BDAC69C}"/>
                </a:ext>
              </a:extLst>
            </p:cNvPr>
            <p:cNvSpPr/>
            <p:nvPr/>
          </p:nvSpPr>
          <p:spPr>
            <a:xfrm>
              <a:off x="8019597" y="5423067"/>
              <a:ext cx="2286000" cy="4572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ysClr val="windowText" lastClr="000000"/>
                  </a:solidFill>
                </a:rPr>
                <a:t>Gather results</a:t>
              </a: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27C3B1DE-4748-496E-9230-4EC8019D6DF1}"/>
                </a:ext>
              </a:extLst>
            </p:cNvPr>
            <p:cNvCxnSpPr>
              <a:cxnSpLocks/>
              <a:stCxn id="27" idx="2"/>
              <a:endCxn id="36" idx="0"/>
            </p:cNvCxnSpPr>
            <p:nvPr/>
          </p:nvCxnSpPr>
          <p:spPr>
            <a:xfrm>
              <a:off x="9162597" y="5139377"/>
              <a:ext cx="0" cy="283690"/>
            </a:xfrm>
            <a:prstGeom prst="straightConnector1">
              <a:avLst/>
            </a:prstGeom>
            <a:ln w="38100">
              <a:solidFill>
                <a:schemeClr val="bg2">
                  <a:lumMod val="1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70FD6838-BAEE-4C92-8617-ED8103ED76B5}"/>
                </a:ext>
              </a:extLst>
            </p:cNvPr>
            <p:cNvGrpSpPr/>
            <p:nvPr/>
          </p:nvGrpSpPr>
          <p:grpSpPr>
            <a:xfrm rot="16200000">
              <a:off x="10082984" y="1072851"/>
              <a:ext cx="0" cy="951578"/>
              <a:chOff x="10798451" y="3400863"/>
              <a:chExt cx="0" cy="951578"/>
            </a:xfrm>
          </p:grpSpPr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5AB6005A-1EB3-4EF4-B6A6-EFBC34A6D8E0}"/>
                  </a:ext>
                </a:extLst>
              </p:cNvPr>
              <p:cNvCxnSpPr/>
              <p:nvPr/>
            </p:nvCxnSpPr>
            <p:spPr>
              <a:xfrm>
                <a:off x="10798451" y="3840153"/>
                <a:ext cx="0" cy="512288"/>
              </a:xfrm>
              <a:prstGeom prst="line">
                <a:avLst/>
              </a:prstGeom>
              <a:ln w="38100">
                <a:solidFill>
                  <a:srgbClr val="1B75B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Arrow Connector 40">
                <a:extLst>
                  <a:ext uri="{FF2B5EF4-FFF2-40B4-BE49-F238E27FC236}">
                    <a16:creationId xmlns:a16="http://schemas.microsoft.com/office/drawing/2014/main" id="{CDCECD4E-9303-43D0-989E-310090F05CB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798451" y="3400863"/>
                <a:ext cx="0" cy="875111"/>
              </a:xfrm>
              <a:prstGeom prst="straightConnector1">
                <a:avLst/>
              </a:prstGeom>
              <a:ln w="38100">
                <a:solidFill>
                  <a:schemeClr val="bg2">
                    <a:lumMod val="10000"/>
                  </a:schemeClr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" name="Connector: Elbow 6">
              <a:extLst>
                <a:ext uri="{FF2B5EF4-FFF2-40B4-BE49-F238E27FC236}">
                  <a16:creationId xmlns:a16="http://schemas.microsoft.com/office/drawing/2014/main" id="{255023F9-C0F8-49E4-A026-D2032A564CC8}"/>
                </a:ext>
              </a:extLst>
            </p:cNvPr>
            <p:cNvCxnSpPr>
              <a:stCxn id="22" idx="2"/>
              <a:endCxn id="27" idx="3"/>
            </p:cNvCxnSpPr>
            <p:nvPr/>
          </p:nvCxnSpPr>
          <p:spPr>
            <a:xfrm>
              <a:off x="10248447" y="1206333"/>
              <a:ext cx="57150" cy="3704444"/>
            </a:xfrm>
            <a:prstGeom prst="bentConnector3">
              <a:avLst>
                <a:gd name="adj1" fmla="val 1441176"/>
              </a:avLst>
            </a:prstGeom>
            <a:ln w="38100">
              <a:solidFill>
                <a:schemeClr val="bg2">
                  <a:lumMod val="1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98AA0BF5-4F4C-4ABA-A744-CF9955684B02}"/>
              </a:ext>
            </a:extLst>
          </p:cNvPr>
          <p:cNvSpPr txBox="1"/>
          <p:nvPr/>
        </p:nvSpPr>
        <p:spPr>
          <a:xfrm>
            <a:off x="938219" y="4398487"/>
            <a:ext cx="5635757" cy="96322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bg2">
                <a:lumMod val="1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/>
            <a:r>
              <a:rPr lang="en-US" dirty="0">
                <a:solidFill>
                  <a:sysClr val="windowText" lastClr="000000"/>
                </a:solidFill>
              </a:rPr>
              <a:t>classes = [0,1,2]</a:t>
            </a:r>
          </a:p>
          <a:p>
            <a:pPr algn="l"/>
            <a:r>
              <a:rPr lang="en-US" dirty="0">
                <a:solidFill>
                  <a:sysClr val="windowText" lastClr="000000"/>
                </a:solidFill>
              </a:rPr>
              <a:t>weights = [1260, 999, 2741]</a:t>
            </a:r>
          </a:p>
          <a:p>
            <a:pPr algn="l"/>
            <a:r>
              <a:rPr lang="en-US" dirty="0" err="1">
                <a:solidFill>
                  <a:sysClr val="windowText" lastClr="000000"/>
                </a:solidFill>
              </a:rPr>
              <a:t>y_new</a:t>
            </a:r>
            <a:r>
              <a:rPr lang="en-US" dirty="0">
                <a:solidFill>
                  <a:sysClr val="windowText" lastClr="000000"/>
                </a:solidFill>
              </a:rPr>
              <a:t> = </a:t>
            </a:r>
            <a:r>
              <a:rPr lang="en-US" dirty="0" err="1">
                <a:solidFill>
                  <a:sysClr val="windowText" lastClr="000000"/>
                </a:solidFill>
              </a:rPr>
              <a:t>numpy.random.choice</a:t>
            </a:r>
            <a:r>
              <a:rPr lang="en-US" dirty="0">
                <a:solidFill>
                  <a:sysClr val="windowText" lastClr="000000"/>
                </a:solidFill>
              </a:rPr>
              <a:t>(classes, p=weights)</a:t>
            </a:r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C7C6EFBE-79FB-4C19-A35F-AB2FDA9D99C1}"/>
              </a:ext>
            </a:extLst>
          </p:cNvPr>
          <p:cNvCxnSpPr>
            <a:stCxn id="5" idx="3"/>
            <a:endCxn id="23" idx="1"/>
          </p:cNvCxnSpPr>
          <p:nvPr/>
        </p:nvCxnSpPr>
        <p:spPr>
          <a:xfrm flipV="1">
            <a:off x="6573976" y="1947223"/>
            <a:ext cx="1445621" cy="2932875"/>
          </a:xfrm>
          <a:prstGeom prst="bentConnector3">
            <a:avLst/>
          </a:prstGeom>
          <a:ln w="38100">
            <a:solidFill>
              <a:schemeClr val="bg2">
                <a:lumMod val="1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85987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3B73057-3472-4D5D-A427-188942A196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Blobs: NAR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6D87AEE-7CA6-444C-A5C8-830807A7FD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1" y="2109529"/>
            <a:ext cx="9143998" cy="4571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7173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EC3AC8-8522-466D-A188-00FF5D909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Blobs: NAR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56DC3A3-3BE1-4003-B30E-43ADC918B001}"/>
              </a:ext>
            </a:extLst>
          </p:cNvPr>
          <p:cNvGrpSpPr/>
          <p:nvPr/>
        </p:nvGrpSpPr>
        <p:grpSpPr>
          <a:xfrm>
            <a:off x="609600" y="2496655"/>
            <a:ext cx="10972800" cy="3657600"/>
            <a:chOff x="609600" y="2496655"/>
            <a:chExt cx="10972800" cy="36576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F8FE86EC-7925-4882-A41E-C61ED17A72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" y="2496655"/>
              <a:ext cx="5486400" cy="365760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DBC3DCC-E7CB-46DF-81CC-0601812C2C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2496655"/>
              <a:ext cx="5486400" cy="3657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385154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592B436-F5F9-46DF-9D55-E82BEB974D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0262" y="685175"/>
            <a:ext cx="8231475" cy="548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6998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DAB80491-4B18-422C-A782-4C6E4714811D}"/>
              </a:ext>
            </a:extLst>
          </p:cNvPr>
          <p:cNvGrpSpPr/>
          <p:nvPr/>
        </p:nvGrpSpPr>
        <p:grpSpPr>
          <a:xfrm>
            <a:off x="562945" y="2374640"/>
            <a:ext cx="11066110" cy="3657600"/>
            <a:chOff x="562945" y="1600200"/>
            <a:chExt cx="11066110" cy="36576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72DDE87-6AC5-4DE3-921F-251ABBC409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2945" y="1600200"/>
              <a:ext cx="5486400" cy="3657600"/>
            </a:xfrm>
            <a:prstGeom prst="rect">
              <a:avLst/>
            </a:prstGeom>
            <a:ln w="38100">
              <a:solidFill>
                <a:srgbClr val="1B75BB"/>
              </a:solidFill>
            </a:ln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5F7B4A4-7213-411C-8647-6452D5DA28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42655" y="1600200"/>
              <a:ext cx="5486400" cy="3657600"/>
            </a:xfrm>
            <a:prstGeom prst="rect">
              <a:avLst/>
            </a:prstGeom>
            <a:ln w="38100">
              <a:solidFill>
                <a:srgbClr val="009900"/>
              </a:solidFill>
            </a:ln>
          </p:spPr>
        </p:pic>
      </p:grpSp>
      <p:sp>
        <p:nvSpPr>
          <p:cNvPr id="8" name="Title 7">
            <a:extLst>
              <a:ext uri="{FF2B5EF4-FFF2-40B4-BE49-F238E27FC236}">
                <a16:creationId xmlns:a16="http://schemas.microsoft.com/office/drawing/2014/main" id="{6A09715F-5C78-4AE3-BC2E-064CD497E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Blobs: NAR (Tuned)</a:t>
            </a:r>
          </a:p>
        </p:txBody>
      </p:sp>
    </p:spTree>
    <p:extLst>
      <p:ext uri="{BB962C8B-B14F-4D97-AF65-F5344CB8AC3E}">
        <p14:creationId xmlns:p14="http://schemas.microsoft.com/office/powerpoint/2010/main" val="14450205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3B73057-3472-4D5D-A427-188942A196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Banana: NAR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6D87AEE-7CA6-444C-A5C8-830807A7FD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1" y="2109529"/>
            <a:ext cx="9143998" cy="4571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7643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EC3AC8-8522-466D-A188-00FF5D909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Banana: NAR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FE86EC-7925-4882-A41E-C61ED17A72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496655"/>
            <a:ext cx="5486400" cy="3657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DBC3DCC-E7CB-46DF-81CC-0601812C2C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496655"/>
            <a:ext cx="5486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73871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592B436-F5F9-46DF-9D55-E82BEB974D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0262" y="685175"/>
            <a:ext cx="8231475" cy="548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33045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DAB80491-4B18-422C-A782-4C6E4714811D}"/>
              </a:ext>
            </a:extLst>
          </p:cNvPr>
          <p:cNvGrpSpPr/>
          <p:nvPr/>
        </p:nvGrpSpPr>
        <p:grpSpPr>
          <a:xfrm>
            <a:off x="562945" y="2374640"/>
            <a:ext cx="11066110" cy="3657600"/>
            <a:chOff x="562945" y="1600200"/>
            <a:chExt cx="11066110" cy="36576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72DDE87-6AC5-4DE3-921F-251ABBC409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2945" y="1600200"/>
              <a:ext cx="5486400" cy="3657600"/>
            </a:xfrm>
            <a:prstGeom prst="rect">
              <a:avLst/>
            </a:prstGeom>
            <a:ln w="38100">
              <a:solidFill>
                <a:srgbClr val="1B75BB"/>
              </a:solidFill>
            </a:ln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5F7B4A4-7213-411C-8647-6452D5DA28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42655" y="1600200"/>
              <a:ext cx="5486400" cy="3657600"/>
            </a:xfrm>
            <a:prstGeom prst="rect">
              <a:avLst/>
            </a:prstGeom>
            <a:ln w="38100">
              <a:solidFill>
                <a:srgbClr val="009900"/>
              </a:solidFill>
            </a:ln>
          </p:spPr>
        </p:pic>
      </p:grpSp>
      <p:sp>
        <p:nvSpPr>
          <p:cNvPr id="8" name="Title 7">
            <a:extLst>
              <a:ext uri="{FF2B5EF4-FFF2-40B4-BE49-F238E27FC236}">
                <a16:creationId xmlns:a16="http://schemas.microsoft.com/office/drawing/2014/main" id="{6A09715F-5C78-4AE3-BC2E-064CD497E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Banana: NAR (Tuned)</a:t>
            </a:r>
          </a:p>
        </p:txBody>
      </p:sp>
    </p:spTree>
    <p:extLst>
      <p:ext uri="{BB962C8B-B14F-4D97-AF65-F5344CB8AC3E}">
        <p14:creationId xmlns:p14="http://schemas.microsoft.com/office/powerpoint/2010/main" val="40048470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DEFD486-083D-49DA-9767-70806C3F3B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2285" y="2726230"/>
            <a:ext cx="6487430" cy="1742891"/>
          </a:xfrm>
          <a:prstGeom prst="rect">
            <a:avLst/>
          </a:prstGeom>
          <a:ln w="12700">
            <a:solidFill>
              <a:schemeClr val="bg1">
                <a:lumMod val="50000"/>
              </a:schemeClr>
            </a:solidFill>
          </a:ln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245FB40E-1FCD-4A0B-A310-38957138AC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MNIST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DB79D52-5A21-48D1-B2F4-D2D93260E7EE}"/>
              </a:ext>
            </a:extLst>
          </p:cNvPr>
          <p:cNvSpPr txBox="1"/>
          <p:nvPr/>
        </p:nvSpPr>
        <p:spPr>
          <a:xfrm>
            <a:off x="3195206" y="6488668"/>
            <a:ext cx="5801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Nielsen, Michael. Neural Networks and Deep Learning.</a:t>
            </a:r>
          </a:p>
        </p:txBody>
      </p:sp>
    </p:spTree>
    <p:extLst>
      <p:ext uri="{BB962C8B-B14F-4D97-AF65-F5344CB8AC3E}">
        <p14:creationId xmlns:p14="http://schemas.microsoft.com/office/powerpoint/2010/main" val="399740831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3B73057-3472-4D5D-A427-188942A196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Tri-blobs: NAR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6D87AEE-7CA6-444C-A5C8-830807A7FD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1" y="2109529"/>
            <a:ext cx="9143998" cy="4571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98258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EC3AC8-8522-466D-A188-00FF5D909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Tri-blobs: NAR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FE86EC-7925-4882-A41E-C61ED17A72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496655"/>
            <a:ext cx="5486400" cy="3657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DBC3DCC-E7CB-46DF-81CC-0601812C2C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496655"/>
            <a:ext cx="5486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13791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592B436-F5F9-46DF-9D55-E82BEB974D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0262" y="685175"/>
            <a:ext cx="8231475" cy="548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08694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DAB80491-4B18-422C-A782-4C6E4714811D}"/>
              </a:ext>
            </a:extLst>
          </p:cNvPr>
          <p:cNvGrpSpPr/>
          <p:nvPr/>
        </p:nvGrpSpPr>
        <p:grpSpPr>
          <a:xfrm>
            <a:off x="562945" y="2374640"/>
            <a:ext cx="11066110" cy="3657600"/>
            <a:chOff x="562945" y="1600200"/>
            <a:chExt cx="11066110" cy="36576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72DDE87-6AC5-4DE3-921F-251ABBC409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2945" y="1600200"/>
              <a:ext cx="5486400" cy="3657600"/>
            </a:xfrm>
            <a:prstGeom prst="rect">
              <a:avLst/>
            </a:prstGeom>
            <a:ln w="38100">
              <a:solidFill>
                <a:srgbClr val="1B75BB"/>
              </a:solidFill>
            </a:ln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5F7B4A4-7213-411C-8647-6452D5DA28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42655" y="1600200"/>
              <a:ext cx="5486400" cy="3657600"/>
            </a:xfrm>
            <a:prstGeom prst="rect">
              <a:avLst/>
            </a:prstGeom>
            <a:ln w="38100">
              <a:solidFill>
                <a:srgbClr val="009900"/>
              </a:solidFill>
            </a:ln>
          </p:spPr>
        </p:pic>
      </p:grpSp>
      <p:sp>
        <p:nvSpPr>
          <p:cNvPr id="8" name="Title 7">
            <a:extLst>
              <a:ext uri="{FF2B5EF4-FFF2-40B4-BE49-F238E27FC236}">
                <a16:creationId xmlns:a16="http://schemas.microsoft.com/office/drawing/2014/main" id="{6A09715F-5C78-4AE3-BC2E-064CD497E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Tri-blobs: NAR (Tuned)</a:t>
            </a:r>
          </a:p>
        </p:txBody>
      </p:sp>
    </p:spTree>
    <p:extLst>
      <p:ext uri="{BB962C8B-B14F-4D97-AF65-F5344CB8AC3E}">
        <p14:creationId xmlns:p14="http://schemas.microsoft.com/office/powerpoint/2010/main" val="4875244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259D3A-B256-46A3-924A-3230279B82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Simulated NNAR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2D804C-2284-496D-85CC-BCB347BDD8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8799"/>
            <a:ext cx="10515600" cy="4348163"/>
          </a:xfrm>
        </p:spPr>
        <p:txBody>
          <a:bodyPr/>
          <a:lstStyle/>
          <a:p>
            <a:r>
              <a:rPr lang="en-US" dirty="0"/>
              <a:t>Noise Not at Random</a:t>
            </a:r>
          </a:p>
          <a:p>
            <a:pPr lvl="1"/>
            <a:r>
              <a:rPr lang="en-US" dirty="0"/>
              <a:t>Dependent on true label and features</a:t>
            </a:r>
          </a:p>
          <a:p>
            <a:pPr lvl="1"/>
            <a:r>
              <a:rPr lang="en-US" dirty="0"/>
              <a:t>Sampling weights scaled by:</a:t>
            </a:r>
          </a:p>
          <a:p>
            <a:pPr lvl="2"/>
            <a:r>
              <a:rPr lang="en-US" dirty="0"/>
              <a:t>Class size</a:t>
            </a:r>
          </a:p>
          <a:p>
            <a:pPr lvl="2"/>
            <a:r>
              <a:rPr lang="en-US" dirty="0"/>
              <a:t>Class representation near instance (</a:t>
            </a:r>
            <a:r>
              <a:rPr lang="en-US" dirty="0" err="1"/>
              <a:t>i</a:t>
            </a:r>
            <a:r>
              <a:rPr lang="en-US" dirty="0"/>
              <a:t>)</a:t>
            </a:r>
          </a:p>
          <a:p>
            <a:pPr lvl="1"/>
            <a:endParaRPr lang="en-US" dirty="0"/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pPr lvl="1"/>
            <a:endParaRPr lang="en-US" dirty="0"/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4881C73-454D-4B9D-9122-433D7361C1B6}"/>
              </a:ext>
            </a:extLst>
          </p:cNvPr>
          <p:cNvGrpSpPr/>
          <p:nvPr/>
        </p:nvGrpSpPr>
        <p:grpSpPr>
          <a:xfrm>
            <a:off x="7523629" y="977733"/>
            <a:ext cx="3274822" cy="4902534"/>
            <a:chOff x="7523629" y="977733"/>
            <a:chExt cx="3274822" cy="4902534"/>
          </a:xfrm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32B7F435-C75C-4A7B-B8C2-7401880A4422}"/>
                </a:ext>
              </a:extLst>
            </p:cNvPr>
            <p:cNvSpPr/>
            <p:nvPr/>
          </p:nvSpPr>
          <p:spPr>
            <a:xfrm>
              <a:off x="7523629" y="1548640"/>
              <a:ext cx="3274822" cy="3704445"/>
            </a:xfrm>
            <a:prstGeom prst="roundRect">
              <a:avLst>
                <a:gd name="adj" fmla="val 4212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chemeClr val="bg2">
                  <a:lumMod val="1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Parallelogram 21">
              <a:extLst>
                <a:ext uri="{FF2B5EF4-FFF2-40B4-BE49-F238E27FC236}">
                  <a16:creationId xmlns:a16="http://schemas.microsoft.com/office/drawing/2014/main" id="{CEBCA1F9-6D55-4A4C-B180-411B9222F27A}"/>
                </a:ext>
              </a:extLst>
            </p:cNvPr>
            <p:cNvSpPr/>
            <p:nvPr/>
          </p:nvSpPr>
          <p:spPr>
            <a:xfrm>
              <a:off x="8019597" y="977733"/>
              <a:ext cx="2286000" cy="457200"/>
            </a:xfrm>
            <a:prstGeom prst="parallelogram">
              <a:avLst/>
            </a:prstGeom>
            <a:solidFill>
              <a:schemeClr val="bg1"/>
            </a:solidFill>
            <a:ln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ysClr val="windowText" lastClr="000000"/>
                  </a:solidFill>
                </a:rPr>
                <a:t>Dataset</a:t>
              </a:r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779FCBFE-3F14-4763-B993-BE3013363004}"/>
                </a:ext>
              </a:extLst>
            </p:cNvPr>
            <p:cNvSpPr/>
            <p:nvPr/>
          </p:nvSpPr>
          <p:spPr>
            <a:xfrm>
              <a:off x="8019597" y="1718623"/>
              <a:ext cx="2286000" cy="4572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ysClr val="windowText" lastClr="000000"/>
                  </a:solidFill>
                </a:rPr>
                <a:t>Simulate noise</a:t>
              </a:r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8A5D860C-5FFC-493E-87E8-217B12ED9756}"/>
                </a:ext>
              </a:extLst>
            </p:cNvPr>
            <p:cNvSpPr/>
            <p:nvPr/>
          </p:nvSpPr>
          <p:spPr>
            <a:xfrm>
              <a:off x="8019597" y="2459511"/>
              <a:ext cx="2286000" cy="4572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ysClr val="windowText" lastClr="000000"/>
                  </a:solidFill>
                </a:rPr>
                <a:t>Split into train/test</a:t>
              </a:r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D1085C47-B183-4AF5-B141-5562C2BFC237}"/>
                </a:ext>
              </a:extLst>
            </p:cNvPr>
            <p:cNvSpPr/>
            <p:nvPr/>
          </p:nvSpPr>
          <p:spPr>
            <a:xfrm>
              <a:off x="8019597" y="3200399"/>
              <a:ext cx="2286000" cy="4572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ysClr val="windowText" lastClr="000000"/>
                  </a:solidFill>
                </a:rPr>
                <a:t>Train model</a:t>
              </a:r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EA029124-ED6A-4F2A-B2CF-F8D5D9E68E2F}"/>
                </a:ext>
              </a:extLst>
            </p:cNvPr>
            <p:cNvSpPr/>
            <p:nvPr/>
          </p:nvSpPr>
          <p:spPr>
            <a:xfrm>
              <a:off x="8019597" y="3941287"/>
              <a:ext cx="2286000" cy="4572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ysClr val="windowText" lastClr="000000"/>
                  </a:solidFill>
                </a:rPr>
                <a:t>Generate predictions</a:t>
              </a:r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AA5839BF-71DC-4826-AFC9-62017885D382}"/>
                </a:ext>
              </a:extLst>
            </p:cNvPr>
            <p:cNvSpPr/>
            <p:nvPr/>
          </p:nvSpPr>
          <p:spPr>
            <a:xfrm>
              <a:off x="8019597" y="4682177"/>
              <a:ext cx="2286000" cy="4572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ysClr val="windowText" lastClr="000000"/>
                  </a:solidFill>
                </a:rPr>
                <a:t>Compute metrics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5DFB1BCA-CEA8-4653-98A9-50E6C7C1CF3E}"/>
                </a:ext>
              </a:extLst>
            </p:cNvPr>
            <p:cNvCxnSpPr>
              <a:cxnSpLocks/>
              <a:stCxn id="22" idx="4"/>
              <a:endCxn id="23" idx="0"/>
            </p:cNvCxnSpPr>
            <p:nvPr/>
          </p:nvCxnSpPr>
          <p:spPr>
            <a:xfrm>
              <a:off x="9162597" y="1434933"/>
              <a:ext cx="0" cy="283690"/>
            </a:xfrm>
            <a:prstGeom prst="straightConnector1">
              <a:avLst/>
            </a:prstGeom>
            <a:ln w="38100">
              <a:solidFill>
                <a:schemeClr val="bg2">
                  <a:lumMod val="1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D10FE444-6F1F-49E5-A69A-0E39363C4170}"/>
                </a:ext>
              </a:extLst>
            </p:cNvPr>
            <p:cNvCxnSpPr>
              <a:cxnSpLocks/>
              <a:stCxn id="23" idx="2"/>
              <a:endCxn id="24" idx="0"/>
            </p:cNvCxnSpPr>
            <p:nvPr/>
          </p:nvCxnSpPr>
          <p:spPr>
            <a:xfrm>
              <a:off x="9162597" y="2175823"/>
              <a:ext cx="0" cy="283688"/>
            </a:xfrm>
            <a:prstGeom prst="straightConnector1">
              <a:avLst/>
            </a:prstGeom>
            <a:ln w="38100">
              <a:solidFill>
                <a:schemeClr val="bg2">
                  <a:lumMod val="1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F3FD451F-8E5D-4C34-B4DC-3BA7C90AB975}"/>
                </a:ext>
              </a:extLst>
            </p:cNvPr>
            <p:cNvCxnSpPr>
              <a:cxnSpLocks/>
              <a:stCxn id="24" idx="2"/>
              <a:endCxn id="25" idx="0"/>
            </p:cNvCxnSpPr>
            <p:nvPr/>
          </p:nvCxnSpPr>
          <p:spPr>
            <a:xfrm>
              <a:off x="9162597" y="2916711"/>
              <a:ext cx="0" cy="283688"/>
            </a:xfrm>
            <a:prstGeom prst="straightConnector1">
              <a:avLst/>
            </a:prstGeom>
            <a:ln w="38100">
              <a:solidFill>
                <a:schemeClr val="bg2">
                  <a:lumMod val="1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F4072A38-9FBC-43E2-B54F-D8471A51E4F6}"/>
                </a:ext>
              </a:extLst>
            </p:cNvPr>
            <p:cNvCxnSpPr>
              <a:cxnSpLocks/>
              <a:stCxn id="25" idx="2"/>
              <a:endCxn id="26" idx="0"/>
            </p:cNvCxnSpPr>
            <p:nvPr/>
          </p:nvCxnSpPr>
          <p:spPr>
            <a:xfrm>
              <a:off x="9162597" y="3657599"/>
              <a:ext cx="0" cy="283688"/>
            </a:xfrm>
            <a:prstGeom prst="straightConnector1">
              <a:avLst/>
            </a:prstGeom>
            <a:ln w="38100">
              <a:solidFill>
                <a:schemeClr val="bg2">
                  <a:lumMod val="1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757B23DC-A59C-4D26-8105-A8B731B55BD9}"/>
                </a:ext>
              </a:extLst>
            </p:cNvPr>
            <p:cNvCxnSpPr>
              <a:cxnSpLocks/>
              <a:stCxn id="26" idx="2"/>
              <a:endCxn id="27" idx="0"/>
            </p:cNvCxnSpPr>
            <p:nvPr/>
          </p:nvCxnSpPr>
          <p:spPr>
            <a:xfrm>
              <a:off x="9162597" y="4398487"/>
              <a:ext cx="0" cy="283690"/>
            </a:xfrm>
            <a:prstGeom prst="straightConnector1">
              <a:avLst/>
            </a:prstGeom>
            <a:ln w="38100">
              <a:solidFill>
                <a:schemeClr val="bg2">
                  <a:lumMod val="1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98C68501-5A9C-4728-98F9-FF701BDAC69C}"/>
                </a:ext>
              </a:extLst>
            </p:cNvPr>
            <p:cNvSpPr/>
            <p:nvPr/>
          </p:nvSpPr>
          <p:spPr>
            <a:xfrm>
              <a:off x="8019597" y="5423067"/>
              <a:ext cx="2286000" cy="4572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ysClr val="windowText" lastClr="000000"/>
                  </a:solidFill>
                </a:rPr>
                <a:t>Gather results</a:t>
              </a: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27C3B1DE-4748-496E-9230-4EC8019D6DF1}"/>
                </a:ext>
              </a:extLst>
            </p:cNvPr>
            <p:cNvCxnSpPr>
              <a:cxnSpLocks/>
              <a:stCxn id="27" idx="2"/>
              <a:endCxn id="36" idx="0"/>
            </p:cNvCxnSpPr>
            <p:nvPr/>
          </p:nvCxnSpPr>
          <p:spPr>
            <a:xfrm>
              <a:off x="9162597" y="5139377"/>
              <a:ext cx="0" cy="283690"/>
            </a:xfrm>
            <a:prstGeom prst="straightConnector1">
              <a:avLst/>
            </a:prstGeom>
            <a:ln w="38100">
              <a:solidFill>
                <a:schemeClr val="bg2">
                  <a:lumMod val="1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70FD6838-BAEE-4C92-8617-ED8103ED76B5}"/>
                </a:ext>
              </a:extLst>
            </p:cNvPr>
            <p:cNvGrpSpPr/>
            <p:nvPr/>
          </p:nvGrpSpPr>
          <p:grpSpPr>
            <a:xfrm rot="16200000">
              <a:off x="10082984" y="1072851"/>
              <a:ext cx="0" cy="951578"/>
              <a:chOff x="10798451" y="3400863"/>
              <a:chExt cx="0" cy="951578"/>
            </a:xfrm>
          </p:grpSpPr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5AB6005A-1EB3-4EF4-B6A6-EFBC34A6D8E0}"/>
                  </a:ext>
                </a:extLst>
              </p:cNvPr>
              <p:cNvCxnSpPr/>
              <p:nvPr/>
            </p:nvCxnSpPr>
            <p:spPr>
              <a:xfrm>
                <a:off x="10798451" y="3840153"/>
                <a:ext cx="0" cy="512288"/>
              </a:xfrm>
              <a:prstGeom prst="line">
                <a:avLst/>
              </a:prstGeom>
              <a:ln w="38100">
                <a:solidFill>
                  <a:srgbClr val="1B75B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Arrow Connector 40">
                <a:extLst>
                  <a:ext uri="{FF2B5EF4-FFF2-40B4-BE49-F238E27FC236}">
                    <a16:creationId xmlns:a16="http://schemas.microsoft.com/office/drawing/2014/main" id="{CDCECD4E-9303-43D0-989E-310090F05CB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798451" y="3400863"/>
                <a:ext cx="0" cy="875111"/>
              </a:xfrm>
              <a:prstGeom prst="straightConnector1">
                <a:avLst/>
              </a:prstGeom>
              <a:ln w="38100">
                <a:solidFill>
                  <a:schemeClr val="bg2">
                    <a:lumMod val="10000"/>
                  </a:schemeClr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" name="Connector: Elbow 6">
              <a:extLst>
                <a:ext uri="{FF2B5EF4-FFF2-40B4-BE49-F238E27FC236}">
                  <a16:creationId xmlns:a16="http://schemas.microsoft.com/office/drawing/2014/main" id="{255023F9-C0F8-49E4-A026-D2032A564CC8}"/>
                </a:ext>
              </a:extLst>
            </p:cNvPr>
            <p:cNvCxnSpPr>
              <a:stCxn id="22" idx="2"/>
              <a:endCxn id="27" idx="3"/>
            </p:cNvCxnSpPr>
            <p:nvPr/>
          </p:nvCxnSpPr>
          <p:spPr>
            <a:xfrm>
              <a:off x="10248447" y="1206333"/>
              <a:ext cx="57150" cy="3704444"/>
            </a:xfrm>
            <a:prstGeom prst="bentConnector3">
              <a:avLst>
                <a:gd name="adj1" fmla="val 1441176"/>
              </a:avLst>
            </a:prstGeom>
            <a:ln w="38100">
              <a:solidFill>
                <a:schemeClr val="bg2">
                  <a:lumMod val="1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98AA0BF5-4F4C-4ABA-A744-CF9955684B02}"/>
              </a:ext>
            </a:extLst>
          </p:cNvPr>
          <p:cNvSpPr txBox="1"/>
          <p:nvPr/>
        </p:nvSpPr>
        <p:spPr>
          <a:xfrm>
            <a:off x="938219" y="4835236"/>
            <a:ext cx="5635757" cy="1341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bg2">
                <a:lumMod val="1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/>
            <a:r>
              <a:rPr lang="en-US" dirty="0">
                <a:solidFill>
                  <a:sysClr val="windowText" lastClr="000000"/>
                </a:solidFill>
              </a:rPr>
              <a:t>classes = [0,1,2]</a:t>
            </a:r>
          </a:p>
          <a:p>
            <a:pPr algn="l"/>
            <a:r>
              <a:rPr lang="en-US" dirty="0">
                <a:solidFill>
                  <a:sysClr val="windowText" lastClr="000000"/>
                </a:solidFill>
              </a:rPr>
              <a:t>weights = [1260, 999, 2741]</a:t>
            </a:r>
          </a:p>
          <a:p>
            <a:pPr algn="l"/>
            <a:r>
              <a:rPr lang="en-US" dirty="0">
                <a:solidFill>
                  <a:sysClr val="windowText" lastClr="000000"/>
                </a:solidFill>
              </a:rPr>
              <a:t>weights *= </a:t>
            </a:r>
            <a:r>
              <a:rPr lang="en-US" dirty="0" err="1">
                <a:solidFill>
                  <a:sysClr val="windowText" lastClr="000000"/>
                </a:solidFill>
              </a:rPr>
              <a:t>knn.predict</a:t>
            </a:r>
            <a:r>
              <a:rPr lang="en-US" dirty="0">
                <a:solidFill>
                  <a:sysClr val="windowText" lastClr="000000"/>
                </a:solidFill>
              </a:rPr>
              <a:t>(X[</a:t>
            </a:r>
            <a:r>
              <a:rPr lang="en-US" dirty="0" err="1">
                <a:solidFill>
                  <a:sysClr val="windowText" lastClr="000000"/>
                </a:solidFill>
              </a:rPr>
              <a:t>i</a:t>
            </a:r>
            <a:r>
              <a:rPr lang="en-US" dirty="0">
                <a:solidFill>
                  <a:sysClr val="windowText" lastClr="000000"/>
                </a:solidFill>
              </a:rPr>
              <a:t>])</a:t>
            </a:r>
          </a:p>
          <a:p>
            <a:pPr algn="l"/>
            <a:r>
              <a:rPr lang="en-US" dirty="0" err="1">
                <a:solidFill>
                  <a:sysClr val="windowText" lastClr="000000"/>
                </a:solidFill>
              </a:rPr>
              <a:t>y_new</a:t>
            </a:r>
            <a:r>
              <a:rPr lang="en-US" dirty="0">
                <a:solidFill>
                  <a:sysClr val="windowText" lastClr="000000"/>
                </a:solidFill>
              </a:rPr>
              <a:t> = </a:t>
            </a:r>
            <a:r>
              <a:rPr lang="en-US" dirty="0" err="1">
                <a:solidFill>
                  <a:sysClr val="windowText" lastClr="000000"/>
                </a:solidFill>
              </a:rPr>
              <a:t>numpy.random.choice</a:t>
            </a:r>
            <a:r>
              <a:rPr lang="en-US" dirty="0">
                <a:solidFill>
                  <a:sysClr val="windowText" lastClr="000000"/>
                </a:solidFill>
              </a:rPr>
              <a:t>(classes, p=weights)</a:t>
            </a:r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C7C6EFBE-79FB-4C19-A35F-AB2FDA9D99C1}"/>
              </a:ext>
            </a:extLst>
          </p:cNvPr>
          <p:cNvCxnSpPr>
            <a:cxnSpLocks/>
            <a:stCxn id="5" idx="3"/>
            <a:endCxn id="23" idx="1"/>
          </p:cNvCxnSpPr>
          <p:nvPr/>
        </p:nvCxnSpPr>
        <p:spPr>
          <a:xfrm flipV="1">
            <a:off x="6573976" y="1947223"/>
            <a:ext cx="1445621" cy="3558876"/>
          </a:xfrm>
          <a:prstGeom prst="bentConnector3">
            <a:avLst/>
          </a:prstGeom>
          <a:ln w="38100">
            <a:solidFill>
              <a:schemeClr val="bg2">
                <a:lumMod val="1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680173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3B73057-3472-4D5D-A427-188942A196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Blobs: NNAR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6D87AEE-7CA6-444C-A5C8-830807A7FD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1" y="2109529"/>
            <a:ext cx="9143998" cy="4571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11358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EC3AC8-8522-466D-A188-00FF5D909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Blobs: NNAR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56DC3A3-3BE1-4003-B30E-43ADC918B001}"/>
              </a:ext>
            </a:extLst>
          </p:cNvPr>
          <p:cNvGrpSpPr/>
          <p:nvPr/>
        </p:nvGrpSpPr>
        <p:grpSpPr>
          <a:xfrm>
            <a:off x="609600" y="2496655"/>
            <a:ext cx="10972800" cy="3657600"/>
            <a:chOff x="609600" y="2496655"/>
            <a:chExt cx="10972800" cy="36576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F8FE86EC-7925-4882-A41E-C61ED17A72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" y="2496655"/>
              <a:ext cx="5486400" cy="365760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DBC3DCC-E7CB-46DF-81CC-0601812C2C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2496655"/>
              <a:ext cx="5486400" cy="3657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1628889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592B436-F5F9-46DF-9D55-E82BEB974D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0262" y="685175"/>
            <a:ext cx="8231475" cy="548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09917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DAB80491-4B18-422C-A782-4C6E4714811D}"/>
              </a:ext>
            </a:extLst>
          </p:cNvPr>
          <p:cNvGrpSpPr/>
          <p:nvPr/>
        </p:nvGrpSpPr>
        <p:grpSpPr>
          <a:xfrm>
            <a:off x="562945" y="2374640"/>
            <a:ext cx="11066110" cy="3657600"/>
            <a:chOff x="562945" y="1600200"/>
            <a:chExt cx="11066110" cy="36576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72DDE87-6AC5-4DE3-921F-251ABBC409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2945" y="1600200"/>
              <a:ext cx="5486400" cy="3657600"/>
            </a:xfrm>
            <a:prstGeom prst="rect">
              <a:avLst/>
            </a:prstGeom>
            <a:ln w="38100">
              <a:solidFill>
                <a:srgbClr val="1B75BB"/>
              </a:solidFill>
            </a:ln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5F7B4A4-7213-411C-8647-6452D5DA28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42655" y="1600200"/>
              <a:ext cx="5486400" cy="3657600"/>
            </a:xfrm>
            <a:prstGeom prst="rect">
              <a:avLst/>
            </a:prstGeom>
            <a:ln w="38100">
              <a:solidFill>
                <a:srgbClr val="009900"/>
              </a:solidFill>
            </a:ln>
          </p:spPr>
        </p:pic>
      </p:grpSp>
      <p:sp>
        <p:nvSpPr>
          <p:cNvPr id="8" name="Title 7">
            <a:extLst>
              <a:ext uri="{FF2B5EF4-FFF2-40B4-BE49-F238E27FC236}">
                <a16:creationId xmlns:a16="http://schemas.microsoft.com/office/drawing/2014/main" id="{6A09715F-5C78-4AE3-BC2E-064CD497E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Blobs: NNAR (Tuned)</a:t>
            </a:r>
          </a:p>
        </p:txBody>
      </p:sp>
    </p:spTree>
    <p:extLst>
      <p:ext uri="{BB962C8B-B14F-4D97-AF65-F5344CB8AC3E}">
        <p14:creationId xmlns:p14="http://schemas.microsoft.com/office/powerpoint/2010/main" val="235897739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3B73057-3472-4D5D-A427-188942A196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Banana: NNAR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6D87AEE-7CA6-444C-A5C8-830807A7FD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1" y="2109529"/>
            <a:ext cx="9143998" cy="4571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4591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DEFD486-083D-49DA-9767-70806C3F3B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2285" y="1906752"/>
            <a:ext cx="6487430" cy="3381847"/>
          </a:xfrm>
          <a:prstGeom prst="rect">
            <a:avLst/>
          </a:prstGeom>
          <a:ln w="12700">
            <a:solidFill>
              <a:schemeClr val="bg1">
                <a:lumMod val="50000"/>
              </a:schemeClr>
            </a:solidFill>
          </a:ln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245FB40E-1FCD-4A0B-A310-38957138AC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ChestXRay14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9631D87-7EE0-4D45-BC96-C9B52D644DCB}"/>
              </a:ext>
            </a:extLst>
          </p:cNvPr>
          <p:cNvSpPr txBox="1"/>
          <p:nvPr/>
        </p:nvSpPr>
        <p:spPr>
          <a:xfrm>
            <a:off x="5464256" y="5386140"/>
            <a:ext cx="12634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Fibrosis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DB79D52-5A21-48D1-B2F4-D2D93260E7EE}"/>
              </a:ext>
            </a:extLst>
          </p:cNvPr>
          <p:cNvSpPr txBox="1"/>
          <p:nvPr/>
        </p:nvSpPr>
        <p:spPr>
          <a:xfrm>
            <a:off x="2650153" y="6488668"/>
            <a:ext cx="6891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Oakden</a:t>
            </a:r>
            <a:r>
              <a:rPr lang="en-US" dirty="0">
                <a:solidFill>
                  <a:schemeClr val="bg1"/>
                </a:solidFill>
              </a:rPr>
              <a:t>-Rayner, L. Exploring the ChestXray14 dataset: problems.</a:t>
            </a:r>
          </a:p>
        </p:txBody>
      </p:sp>
    </p:spTree>
    <p:extLst>
      <p:ext uri="{BB962C8B-B14F-4D97-AF65-F5344CB8AC3E}">
        <p14:creationId xmlns:p14="http://schemas.microsoft.com/office/powerpoint/2010/main" val="286815545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EC3AC8-8522-466D-A188-00FF5D909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Banana: NNAR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FE86EC-7925-4882-A41E-C61ED17A72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496655"/>
            <a:ext cx="5486400" cy="3657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DBC3DCC-E7CB-46DF-81CC-0601812C2C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496655"/>
            <a:ext cx="5486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21298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592B436-F5F9-46DF-9D55-E82BEB974D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0262" y="685175"/>
            <a:ext cx="8231475" cy="548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52626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DAB80491-4B18-422C-A782-4C6E4714811D}"/>
              </a:ext>
            </a:extLst>
          </p:cNvPr>
          <p:cNvGrpSpPr/>
          <p:nvPr/>
        </p:nvGrpSpPr>
        <p:grpSpPr>
          <a:xfrm>
            <a:off x="562945" y="2374640"/>
            <a:ext cx="11066110" cy="3657600"/>
            <a:chOff x="562945" y="1600200"/>
            <a:chExt cx="11066110" cy="36576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72DDE87-6AC5-4DE3-921F-251ABBC409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2945" y="1600200"/>
              <a:ext cx="5486400" cy="3657600"/>
            </a:xfrm>
            <a:prstGeom prst="rect">
              <a:avLst/>
            </a:prstGeom>
            <a:ln w="38100">
              <a:solidFill>
                <a:srgbClr val="1B75BB"/>
              </a:solidFill>
            </a:ln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5F7B4A4-7213-411C-8647-6452D5DA28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42655" y="1600200"/>
              <a:ext cx="5486400" cy="3657600"/>
            </a:xfrm>
            <a:prstGeom prst="rect">
              <a:avLst/>
            </a:prstGeom>
            <a:ln w="38100">
              <a:solidFill>
                <a:srgbClr val="009900"/>
              </a:solidFill>
            </a:ln>
          </p:spPr>
        </p:pic>
      </p:grpSp>
      <p:sp>
        <p:nvSpPr>
          <p:cNvPr id="8" name="Title 7">
            <a:extLst>
              <a:ext uri="{FF2B5EF4-FFF2-40B4-BE49-F238E27FC236}">
                <a16:creationId xmlns:a16="http://schemas.microsoft.com/office/drawing/2014/main" id="{6A09715F-5C78-4AE3-BC2E-064CD497E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Banana: NNAR (Tuned)</a:t>
            </a:r>
          </a:p>
        </p:txBody>
      </p:sp>
    </p:spTree>
    <p:extLst>
      <p:ext uri="{BB962C8B-B14F-4D97-AF65-F5344CB8AC3E}">
        <p14:creationId xmlns:p14="http://schemas.microsoft.com/office/powerpoint/2010/main" val="29639751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3B73057-3472-4D5D-A427-188942A196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Tri-blobs: NNAR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6D87AEE-7CA6-444C-A5C8-830807A7FD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1" y="2109529"/>
            <a:ext cx="9143998" cy="4571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49557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EC3AC8-8522-466D-A188-00FF5D909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Tri-blobs: NNAR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FE86EC-7925-4882-A41E-C61ED17A72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496655"/>
            <a:ext cx="5486400" cy="3657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DBC3DCC-E7CB-46DF-81CC-0601812C2C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496655"/>
            <a:ext cx="5486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4742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592B436-F5F9-46DF-9D55-E82BEB974D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0262" y="685175"/>
            <a:ext cx="8231475" cy="548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13532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72DDE87-6AC5-4DE3-921F-251ABBC409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945" y="2374640"/>
            <a:ext cx="5486400" cy="3657600"/>
          </a:xfrm>
          <a:prstGeom prst="rect">
            <a:avLst/>
          </a:prstGeom>
          <a:ln w="38100">
            <a:solidFill>
              <a:srgbClr val="1B75BB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5F7B4A4-7213-411C-8647-6452D5DA28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2655" y="2374640"/>
            <a:ext cx="5486400" cy="3657600"/>
          </a:xfrm>
          <a:prstGeom prst="rect">
            <a:avLst/>
          </a:prstGeom>
          <a:ln w="38100">
            <a:solidFill>
              <a:srgbClr val="009900"/>
            </a:solidFill>
          </a:ln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6A09715F-5C78-4AE3-BC2E-064CD497E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Tri-blobs: NNAR (Tuned)</a:t>
            </a:r>
          </a:p>
        </p:txBody>
      </p:sp>
    </p:spTree>
    <p:extLst>
      <p:ext uri="{BB962C8B-B14F-4D97-AF65-F5344CB8AC3E}">
        <p14:creationId xmlns:p14="http://schemas.microsoft.com/office/powerpoint/2010/main" val="151166121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D508B-229B-4452-9F19-7279E7AF7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</p:spTree>
    <p:extLst>
      <p:ext uri="{BB962C8B-B14F-4D97-AF65-F5344CB8AC3E}">
        <p14:creationId xmlns:p14="http://schemas.microsoft.com/office/powerpoint/2010/main" val="258390995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78E7AF40-F770-4448-AC7D-6A8CE51545EF}"/>
              </a:ext>
            </a:extLst>
          </p:cNvPr>
          <p:cNvGrpSpPr/>
          <p:nvPr/>
        </p:nvGrpSpPr>
        <p:grpSpPr>
          <a:xfrm>
            <a:off x="344840" y="914400"/>
            <a:ext cx="11502320" cy="5122510"/>
            <a:chOff x="344840" y="914400"/>
            <a:chExt cx="11502320" cy="512251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F13D05FB-84AB-4D75-BD34-7F6707B782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4840" y="914400"/>
              <a:ext cx="3771900" cy="2514600"/>
            </a:xfrm>
            <a:prstGeom prst="rect">
              <a:avLst/>
            </a:prstGeom>
            <a:ln w="38100">
              <a:solidFill>
                <a:srgbClr val="1B75BB"/>
              </a:solidFill>
            </a:ln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3A93348-DD61-44FD-9085-6CC71FCE4C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10050" y="914400"/>
              <a:ext cx="3771900" cy="2514600"/>
            </a:xfrm>
            <a:prstGeom prst="rect">
              <a:avLst/>
            </a:prstGeom>
            <a:ln w="38100">
              <a:solidFill>
                <a:srgbClr val="1B75BB"/>
              </a:solidFill>
            </a:ln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3DFFEED-C86A-4F6B-A255-38DF6938477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5260" y="914400"/>
              <a:ext cx="3771900" cy="2514600"/>
            </a:xfrm>
            <a:prstGeom prst="rect">
              <a:avLst/>
            </a:prstGeom>
            <a:ln w="38100">
              <a:solidFill>
                <a:srgbClr val="1B75BB"/>
              </a:solidFill>
            </a:ln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FD5FB7E-CAEC-48FE-82D1-75A31687D7F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4840" y="3522310"/>
              <a:ext cx="3771900" cy="2514600"/>
            </a:xfrm>
            <a:prstGeom prst="rect">
              <a:avLst/>
            </a:prstGeom>
            <a:ln w="38100">
              <a:solidFill>
                <a:srgbClr val="009900"/>
              </a:solidFill>
            </a:ln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5E81FF28-D8D6-451D-BB37-69C96D3495C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10050" y="3522310"/>
              <a:ext cx="3771900" cy="2514600"/>
            </a:xfrm>
            <a:prstGeom prst="rect">
              <a:avLst/>
            </a:prstGeom>
            <a:ln w="38100">
              <a:solidFill>
                <a:srgbClr val="009900"/>
              </a:solidFill>
            </a:ln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F58736C-9813-4560-B5A7-4D1F49EC21D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5260" y="3522310"/>
              <a:ext cx="3771900" cy="2514600"/>
            </a:xfrm>
            <a:prstGeom prst="rect">
              <a:avLst/>
            </a:prstGeom>
            <a:ln w="38100">
              <a:solidFill>
                <a:srgbClr val="009900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245608531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13D05FB-84AB-4D75-BD34-7F6707B782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840" y="914400"/>
            <a:ext cx="3771900" cy="2514600"/>
          </a:xfrm>
          <a:prstGeom prst="rect">
            <a:avLst/>
          </a:prstGeom>
          <a:ln w="38100">
            <a:solidFill>
              <a:srgbClr val="1B75BB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A93348-DD61-44FD-9085-6CC71FCE4C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0050" y="914400"/>
            <a:ext cx="3771900" cy="2514600"/>
          </a:xfrm>
          <a:prstGeom prst="rect">
            <a:avLst/>
          </a:prstGeom>
          <a:ln w="38100">
            <a:solidFill>
              <a:srgbClr val="1B75BB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3DFFEED-C86A-4F6B-A255-38DF693847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5260" y="914400"/>
            <a:ext cx="3771900" cy="2514600"/>
          </a:xfrm>
          <a:prstGeom prst="rect">
            <a:avLst/>
          </a:prstGeom>
          <a:ln w="38100">
            <a:solidFill>
              <a:srgbClr val="1B75BB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FD5FB7E-CAEC-48FE-82D1-75A31687D7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840" y="3522310"/>
            <a:ext cx="3771900" cy="2514600"/>
          </a:xfrm>
          <a:prstGeom prst="rect">
            <a:avLst/>
          </a:prstGeom>
          <a:ln w="38100">
            <a:solidFill>
              <a:srgbClr val="009900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E81FF28-D8D6-451D-BB37-69C96D3495C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0050" y="3522310"/>
            <a:ext cx="3771900" cy="2514600"/>
          </a:xfrm>
          <a:prstGeom prst="rect">
            <a:avLst/>
          </a:prstGeom>
          <a:ln w="38100">
            <a:solidFill>
              <a:srgbClr val="009900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F58736C-9813-4560-B5A7-4D1F49EC21D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5260" y="3522310"/>
            <a:ext cx="3771900" cy="2514600"/>
          </a:xfrm>
          <a:prstGeom prst="rect">
            <a:avLst/>
          </a:prstGeom>
          <a:ln w="38100">
            <a:solidFill>
              <a:srgbClr val="009900"/>
            </a:solidFill>
          </a:ln>
        </p:spPr>
      </p:pic>
    </p:spTree>
    <p:extLst>
      <p:ext uri="{BB962C8B-B14F-4D97-AF65-F5344CB8AC3E}">
        <p14:creationId xmlns:p14="http://schemas.microsoft.com/office/powerpoint/2010/main" val="10976723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245FB40E-1FCD-4A0B-A310-38957138AC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ImageNet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5D0EC2-709D-48DC-84E5-877633B07F2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741"/>
          <a:stretch/>
        </p:blipFill>
        <p:spPr>
          <a:xfrm>
            <a:off x="3698271" y="1586259"/>
            <a:ext cx="4795458" cy="4572000"/>
          </a:xfrm>
          <a:prstGeom prst="rect">
            <a:avLst/>
          </a:prstGeom>
          <a:ln w="12700">
            <a:solidFill>
              <a:schemeClr val="bg1">
                <a:lumMod val="50000"/>
              </a:schemeClr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0006770-0216-4933-AF42-FDDFC2B1E3DB}"/>
              </a:ext>
            </a:extLst>
          </p:cNvPr>
          <p:cNvSpPr txBox="1"/>
          <p:nvPr/>
        </p:nvSpPr>
        <p:spPr>
          <a:xfrm>
            <a:off x="862837" y="6488668"/>
            <a:ext cx="10466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Ekambaram</a:t>
            </a:r>
            <a:r>
              <a:rPr lang="en-US" dirty="0">
                <a:solidFill>
                  <a:schemeClr val="bg1"/>
                </a:solidFill>
              </a:rPr>
              <a:t>, R., </a:t>
            </a:r>
            <a:r>
              <a:rPr lang="en-US" dirty="0" err="1">
                <a:solidFill>
                  <a:schemeClr val="bg1"/>
                </a:solidFill>
              </a:rPr>
              <a:t>Goldgof</a:t>
            </a:r>
            <a:r>
              <a:rPr lang="en-US" dirty="0">
                <a:solidFill>
                  <a:schemeClr val="bg1"/>
                </a:solidFill>
              </a:rPr>
              <a:t>, D.B., and Hall, L.O. "Finding label noise examples in large scale datasets,"</a:t>
            </a:r>
          </a:p>
        </p:txBody>
      </p:sp>
    </p:spTree>
    <p:extLst>
      <p:ext uri="{BB962C8B-B14F-4D97-AF65-F5344CB8AC3E}">
        <p14:creationId xmlns:p14="http://schemas.microsoft.com/office/powerpoint/2010/main" val="13158987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13D05FB-84AB-4D75-BD34-7F6707B782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840" y="914400"/>
            <a:ext cx="3771900" cy="2514600"/>
          </a:xfrm>
          <a:prstGeom prst="rect">
            <a:avLst/>
          </a:prstGeom>
          <a:ln w="38100">
            <a:solidFill>
              <a:srgbClr val="1B75BB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A93348-DD61-44FD-9085-6CC71FCE4C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0050" y="914400"/>
            <a:ext cx="3771900" cy="2514600"/>
          </a:xfrm>
          <a:prstGeom prst="rect">
            <a:avLst/>
          </a:prstGeom>
          <a:ln w="38100">
            <a:solidFill>
              <a:srgbClr val="1B75BB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3DFFEED-C86A-4F6B-A255-38DF693847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5260" y="914400"/>
            <a:ext cx="3771900" cy="2514600"/>
          </a:xfrm>
          <a:prstGeom prst="rect">
            <a:avLst/>
          </a:prstGeom>
          <a:ln w="38100">
            <a:solidFill>
              <a:srgbClr val="1B75BB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FD5FB7E-CAEC-48FE-82D1-75A31687D7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840" y="3522310"/>
            <a:ext cx="3771900" cy="2514600"/>
          </a:xfrm>
          <a:prstGeom prst="rect">
            <a:avLst/>
          </a:prstGeom>
          <a:ln w="38100">
            <a:solidFill>
              <a:srgbClr val="009900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E81FF28-D8D6-451D-BB37-69C96D3495C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0050" y="3522310"/>
            <a:ext cx="3771900" cy="2514600"/>
          </a:xfrm>
          <a:prstGeom prst="rect">
            <a:avLst/>
          </a:prstGeom>
          <a:ln w="38100">
            <a:solidFill>
              <a:srgbClr val="009900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F58736C-9813-4560-B5A7-4D1F49EC21D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5260" y="3522310"/>
            <a:ext cx="3771900" cy="2514600"/>
          </a:xfrm>
          <a:prstGeom prst="rect">
            <a:avLst/>
          </a:prstGeom>
          <a:ln w="38100">
            <a:solidFill>
              <a:srgbClr val="009900"/>
            </a:solidFill>
          </a:ln>
        </p:spPr>
      </p:pic>
    </p:spTree>
    <p:extLst>
      <p:ext uri="{BB962C8B-B14F-4D97-AF65-F5344CB8AC3E}">
        <p14:creationId xmlns:p14="http://schemas.microsoft.com/office/powerpoint/2010/main" val="341880696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B1966C6-8906-4069-9C04-9FC6CCEED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9229C23-1069-495E-A245-AE6712AD42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Types of Label Noise</a:t>
            </a:r>
          </a:p>
          <a:p>
            <a:pPr lvl="1"/>
            <a:r>
              <a:rPr lang="en-US" dirty="0"/>
              <a:t>NCAR: </a:t>
            </a:r>
            <a:r>
              <a:rPr lang="en-US" b="1" dirty="0"/>
              <a:t>N</a:t>
            </a:r>
            <a:r>
              <a:rPr lang="en-US" dirty="0"/>
              <a:t>oisy </a:t>
            </a:r>
            <a:r>
              <a:rPr lang="en-US" b="1" dirty="0"/>
              <a:t>C</a:t>
            </a:r>
            <a:r>
              <a:rPr lang="en-US" dirty="0"/>
              <a:t>ompletely </a:t>
            </a:r>
            <a:r>
              <a:rPr lang="en-US" b="1" dirty="0"/>
              <a:t>A</a:t>
            </a:r>
            <a:r>
              <a:rPr lang="en-US" dirty="0"/>
              <a:t>t </a:t>
            </a:r>
            <a:r>
              <a:rPr lang="en-US" b="1" dirty="0"/>
              <a:t>R</a:t>
            </a:r>
            <a:r>
              <a:rPr lang="en-US" dirty="0"/>
              <a:t>andom</a:t>
            </a:r>
          </a:p>
          <a:p>
            <a:pPr lvl="1"/>
            <a:r>
              <a:rPr lang="en-US" dirty="0"/>
              <a:t>NAR: </a:t>
            </a:r>
            <a:r>
              <a:rPr lang="en-US" b="1" dirty="0"/>
              <a:t>N</a:t>
            </a:r>
            <a:r>
              <a:rPr lang="en-US" dirty="0"/>
              <a:t>oisy </a:t>
            </a:r>
            <a:r>
              <a:rPr lang="en-US" b="1" dirty="0"/>
              <a:t>A</a:t>
            </a:r>
            <a:r>
              <a:rPr lang="en-US" dirty="0"/>
              <a:t>t </a:t>
            </a:r>
            <a:r>
              <a:rPr lang="en-US" b="1" dirty="0"/>
              <a:t>R</a:t>
            </a:r>
            <a:r>
              <a:rPr lang="en-US" dirty="0"/>
              <a:t>andom</a:t>
            </a:r>
          </a:p>
          <a:p>
            <a:pPr lvl="1"/>
            <a:r>
              <a:rPr lang="en-US" dirty="0"/>
              <a:t>NNAR: </a:t>
            </a:r>
            <a:r>
              <a:rPr lang="en-US" b="1" dirty="0"/>
              <a:t>N</a:t>
            </a:r>
            <a:r>
              <a:rPr lang="en-US" dirty="0"/>
              <a:t>oisy </a:t>
            </a:r>
            <a:r>
              <a:rPr lang="en-US" b="1" dirty="0"/>
              <a:t>N</a:t>
            </a:r>
            <a:r>
              <a:rPr lang="en-US" dirty="0"/>
              <a:t>ot </a:t>
            </a:r>
            <a:r>
              <a:rPr lang="en-US" b="1" dirty="0"/>
              <a:t>A</a:t>
            </a:r>
            <a:r>
              <a:rPr lang="en-US" dirty="0"/>
              <a:t>t </a:t>
            </a:r>
            <a:r>
              <a:rPr lang="en-US" b="1" dirty="0"/>
              <a:t>R</a:t>
            </a:r>
            <a:r>
              <a:rPr lang="en-US" dirty="0"/>
              <a:t>andom</a:t>
            </a:r>
          </a:p>
          <a:p>
            <a:r>
              <a:rPr lang="en-US" dirty="0"/>
              <a:t>Simulated Noise</a:t>
            </a:r>
          </a:p>
          <a:p>
            <a:r>
              <a:rPr lang="en-US" dirty="0"/>
              <a:t>Effects on model performance</a:t>
            </a:r>
          </a:p>
          <a:p>
            <a:pPr lvl="1"/>
            <a:r>
              <a:rPr lang="en-US" dirty="0"/>
              <a:t>NCAR and NAR: lower apparent performance and slightly reduced true performance</a:t>
            </a:r>
          </a:p>
          <a:p>
            <a:pPr lvl="1"/>
            <a:r>
              <a:rPr lang="en-US" dirty="0"/>
              <a:t>NNAR: higher apparent performance and decreased true performance</a:t>
            </a:r>
          </a:p>
          <a:p>
            <a:r>
              <a:rPr lang="en-US" dirty="0"/>
              <a:t>Hyperparameter tuning </a:t>
            </a:r>
            <a:r>
              <a:rPr lang="en-US" i="1" dirty="0"/>
              <a:t>can</a:t>
            </a:r>
            <a:r>
              <a:rPr lang="en-US" dirty="0"/>
              <a:t> help</a:t>
            </a:r>
          </a:p>
        </p:txBody>
      </p:sp>
    </p:spTree>
    <p:extLst>
      <p:ext uri="{BB962C8B-B14F-4D97-AF65-F5344CB8AC3E}">
        <p14:creationId xmlns:p14="http://schemas.microsoft.com/office/powerpoint/2010/main" val="89883704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C101DA-CAFA-4194-B21B-60BCB621D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7DCB70-0925-4DDD-B4C8-84EC576793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jking@xsolis.com</a:t>
            </a:r>
          </a:p>
        </p:txBody>
      </p:sp>
    </p:spTree>
    <p:extLst>
      <p:ext uri="{BB962C8B-B14F-4D97-AF65-F5344CB8AC3E}">
        <p14:creationId xmlns:p14="http://schemas.microsoft.com/office/powerpoint/2010/main" val="174871349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37517-0559-4870-94C6-8C56A54EE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F0A3EA-639A-4CFF-A9C7-C0CA508478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err="1"/>
              <a:t>Frénay</a:t>
            </a:r>
            <a:r>
              <a:rPr lang="en-US" dirty="0"/>
              <a:t>, B., </a:t>
            </a:r>
            <a:r>
              <a:rPr lang="en-US" dirty="0" err="1"/>
              <a:t>Verleysen</a:t>
            </a:r>
            <a:r>
              <a:rPr lang="en-US" dirty="0"/>
              <a:t>, M. Classification in the Presence of Label Noise: a Survey. IEEE Trans. Neural Networks and Learning Systems, 25(5), 2014, p. 845-869.</a:t>
            </a:r>
          </a:p>
          <a:p>
            <a:r>
              <a:rPr lang="en-US" dirty="0" err="1"/>
              <a:t>Frénay</a:t>
            </a:r>
            <a:r>
              <a:rPr lang="en-US" dirty="0"/>
              <a:t>, B., </a:t>
            </a:r>
            <a:r>
              <a:rPr lang="en-US" dirty="0" err="1"/>
              <a:t>Kabán</a:t>
            </a:r>
            <a:r>
              <a:rPr lang="en-US" dirty="0"/>
              <a:t> A. A Comprehensive Introduction to Label Noise. In Proc. ESANN, Bruges, Belgium, 23-25 April 2014, p. 667–676.</a:t>
            </a:r>
          </a:p>
          <a:p>
            <a:r>
              <a:rPr lang="en-US" dirty="0" err="1"/>
              <a:t>Bootkrajang</a:t>
            </a:r>
            <a:r>
              <a:rPr lang="en-US" dirty="0"/>
              <a:t>, J. and Ata K. Boosting in the presence of label noise. </a:t>
            </a:r>
            <a:r>
              <a:rPr lang="en-US" dirty="0" err="1"/>
              <a:t>CoRR</a:t>
            </a:r>
            <a:r>
              <a:rPr lang="en-US" dirty="0"/>
              <a:t> abs/1309.6818 (2013): n. </a:t>
            </a:r>
            <a:r>
              <a:rPr lang="en-US" dirty="0" err="1"/>
              <a:t>pag</a:t>
            </a:r>
            <a:r>
              <a:rPr lang="en-US" dirty="0"/>
              <a:t>.</a:t>
            </a:r>
          </a:p>
          <a:p>
            <a:r>
              <a:rPr lang="en-US" dirty="0" err="1"/>
              <a:t>Nematzadeh</a:t>
            </a:r>
            <a:r>
              <a:rPr lang="en-US" dirty="0"/>
              <a:t> Z., Ibrahim R., </a:t>
            </a:r>
            <a:r>
              <a:rPr lang="en-US" dirty="0" err="1"/>
              <a:t>Selamat</a:t>
            </a:r>
            <a:r>
              <a:rPr lang="en-US" dirty="0"/>
              <a:t> A. Class Noise Detection Using Classification Filtering Algorithms. CIIS 2016. Advances in Intelligent Systems and Computing, vol 532.</a:t>
            </a:r>
          </a:p>
          <a:p>
            <a:r>
              <a:rPr lang="en-US" dirty="0" err="1"/>
              <a:t>Ekambaram</a:t>
            </a:r>
            <a:r>
              <a:rPr lang="en-US" dirty="0"/>
              <a:t>, R., </a:t>
            </a:r>
            <a:r>
              <a:rPr lang="en-US" dirty="0" err="1"/>
              <a:t>Goldgof</a:t>
            </a:r>
            <a:r>
              <a:rPr lang="en-US" dirty="0"/>
              <a:t>, D.B., and Hall, L.O. "Finding label noise examples in large scale datasets," 2017 IEEE International Conference on Systems, Man, and Cybernetics (SMC), Banff, AB, 2017, pp. 2420-2424.</a:t>
            </a:r>
          </a:p>
          <a:p>
            <a:r>
              <a:rPr lang="en-US" dirty="0" err="1"/>
              <a:t>Oakden</a:t>
            </a:r>
            <a:r>
              <a:rPr lang="en-US" dirty="0"/>
              <a:t>-Rayner, L. Exploring the ChestXray14 dataset: problems. Luke </a:t>
            </a:r>
            <a:r>
              <a:rPr lang="en-US" dirty="0" err="1"/>
              <a:t>Oakden</a:t>
            </a:r>
            <a:r>
              <a:rPr lang="en-US" dirty="0"/>
              <a:t>-Rayner, 18 Dec 2017, https://lukeoakdenrayner.wordpress.com/2017/12/18/the-chestxray14-dataset-problems/.</a:t>
            </a:r>
          </a:p>
          <a:p>
            <a:r>
              <a:rPr lang="en-US" dirty="0"/>
              <a:t>Nielsen, M. Neural Networks and Deep Learning. Determination Press, 2015.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4505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B1966C6-8906-4069-9C04-9FC6CCEED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9229C23-1069-495E-A245-AE6712AD42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Understand the various types of label noise</a:t>
            </a:r>
          </a:p>
          <a:p>
            <a:r>
              <a:rPr lang="en-US" dirty="0"/>
              <a:t>Investigate their effects</a:t>
            </a:r>
          </a:p>
          <a:p>
            <a:pPr lvl="1"/>
            <a:r>
              <a:rPr lang="en-US" dirty="0"/>
              <a:t>Fabricate simple datasets</a:t>
            </a:r>
          </a:p>
          <a:p>
            <a:pPr lvl="1"/>
            <a:r>
              <a:rPr lang="en-US" dirty="0"/>
              <a:t>Simulate label noise</a:t>
            </a:r>
          </a:p>
          <a:p>
            <a:r>
              <a:rPr lang="en-US" dirty="0"/>
              <a:t> </a:t>
            </a:r>
            <a:r>
              <a:rPr lang="en-US" strike="sngStrike" dirty="0"/>
              <a:t>Methods to mitigate label noise effects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05117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B1966C6-8906-4069-9C04-9FC6CCEED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Label Noise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9229C23-1069-495E-A245-AE6712AD42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NCAR: Noisy Completely At Random</a:t>
            </a:r>
          </a:p>
          <a:p>
            <a:pPr lvl="1"/>
            <a:r>
              <a:rPr lang="en-US" dirty="0"/>
              <a:t>The probability of error is entirely random</a:t>
            </a:r>
          </a:p>
          <a:p>
            <a:pPr lvl="1"/>
            <a:r>
              <a:rPr lang="en-US" dirty="0"/>
              <a:t>Uniform label noise</a:t>
            </a:r>
          </a:p>
          <a:p>
            <a:r>
              <a:rPr lang="en-US" dirty="0"/>
              <a:t>NAR: Noisy At Random</a:t>
            </a:r>
          </a:p>
          <a:p>
            <a:pPr lvl="1"/>
            <a:r>
              <a:rPr lang="en-US" dirty="0"/>
              <a:t>The probability of error depends on the true class, Y</a:t>
            </a:r>
          </a:p>
          <a:p>
            <a:pPr lvl="1"/>
            <a:r>
              <a:rPr lang="en-US" dirty="0"/>
              <a:t>Asymmetric label noise</a:t>
            </a:r>
          </a:p>
          <a:p>
            <a:r>
              <a:rPr lang="en-US" dirty="0"/>
              <a:t>NNAR: Noisy Not At Random</a:t>
            </a:r>
          </a:p>
          <a:p>
            <a:pPr lvl="1"/>
            <a:r>
              <a:rPr lang="en-US" dirty="0"/>
              <a:t>The probability of error is dependent on the true class, Y, and the features, X</a:t>
            </a:r>
          </a:p>
          <a:p>
            <a:pPr lvl="1"/>
            <a:r>
              <a:rPr lang="en-US" dirty="0"/>
              <a:t>Most generalized form</a:t>
            </a:r>
          </a:p>
          <a:p>
            <a:pPr lvl="2"/>
            <a:r>
              <a:rPr lang="en-US" dirty="0"/>
              <a:t>Near the decision boundary</a:t>
            </a:r>
          </a:p>
          <a:p>
            <a:pPr lvl="2"/>
            <a:r>
              <a:rPr lang="en-US" dirty="0"/>
              <a:t>In low-density regions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34624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AFAB1A7-8680-42B8-A111-4297E695CB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AC98B09-3529-497A-8565-39B69BC1D016}"/>
              </a:ext>
            </a:extLst>
          </p:cNvPr>
          <p:cNvSpPr txBox="1"/>
          <p:nvPr/>
        </p:nvSpPr>
        <p:spPr>
          <a:xfrm>
            <a:off x="3539189" y="5354833"/>
            <a:ext cx="9541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0: 1267</a:t>
            </a:r>
          </a:p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1: 3733</a:t>
            </a:r>
          </a:p>
        </p:txBody>
      </p:sp>
    </p:spTree>
    <p:extLst>
      <p:ext uri="{BB962C8B-B14F-4D97-AF65-F5344CB8AC3E}">
        <p14:creationId xmlns:p14="http://schemas.microsoft.com/office/powerpoint/2010/main" val="33321898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XSOLIS">
      <a:dk1>
        <a:srgbClr val="262162"/>
      </a:dk1>
      <a:lt1>
        <a:srgbClr val="FFFFFF"/>
      </a:lt1>
      <a:dk2>
        <a:srgbClr val="8C8D90"/>
      </a:dk2>
      <a:lt2>
        <a:srgbClr val="E7E6E6"/>
      </a:lt2>
      <a:accent1>
        <a:srgbClr val="26AAE0"/>
      </a:accent1>
      <a:accent2>
        <a:srgbClr val="1B75BB"/>
      </a:accent2>
      <a:accent3>
        <a:srgbClr val="2A388F"/>
      </a:accent3>
      <a:accent4>
        <a:srgbClr val="D74D26"/>
      </a:accent4>
      <a:accent5>
        <a:srgbClr val="FCBA39"/>
      </a:accent5>
      <a:accent6>
        <a:srgbClr val="81C752"/>
      </a:accent6>
      <a:hlink>
        <a:srgbClr val="23879B"/>
      </a:hlink>
      <a:folHlink>
        <a:srgbClr val="AD48CD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XSOLIS" id="{ED2F92E9-ADCF-4368-986A-4E62D1207AC4}" vid="{777FC03D-54AB-443D-A436-91547F031E5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E356AD3ED9564458C31D085A9F9662C" ma:contentTypeVersion="11" ma:contentTypeDescription="Create a new document." ma:contentTypeScope="" ma:versionID="030fc95104e9e80a98c7ef6617c0562c">
  <xsd:schema xmlns:xsd="http://www.w3.org/2001/XMLSchema" xmlns:xs="http://www.w3.org/2001/XMLSchema" xmlns:p="http://schemas.microsoft.com/office/2006/metadata/properties" xmlns:ns1="http://schemas.microsoft.com/sharepoint/v3" xmlns:ns2="6ca58739-c66a-408a-8bd1-cfd05a70ff7f" xmlns:ns3="e776223b-a1ef-4a39-a606-2a25eaa87255" targetNamespace="http://schemas.microsoft.com/office/2006/metadata/properties" ma:root="true" ma:fieldsID="23e4eb14238f081b3c269bd819de6c31" ns1:_="" ns2:_="" ns3:_="">
    <xsd:import namespace="http://schemas.microsoft.com/sharepoint/v3"/>
    <xsd:import namespace="6ca58739-c66a-408a-8bd1-cfd05a70ff7f"/>
    <xsd:import namespace="e776223b-a1ef-4a39-a606-2a25eaa87255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ingHintHash" minOccurs="0"/>
                <xsd:element ref="ns2:SharedWithDetails" minOccurs="0"/>
                <xsd:element ref="ns2:LastSharedByUser" minOccurs="0"/>
                <xsd:element ref="ns2:LastSharedByTime" minOccurs="0"/>
                <xsd:element ref="ns3:MediaServiceMetadata" minOccurs="0"/>
                <xsd:element ref="ns3:MediaServiceFastMetadata" minOccurs="0"/>
                <xsd:element ref="ns1:_ip_UnifiedCompliancePolicyProperties" minOccurs="0"/>
                <xsd:element ref="ns1:_ip_UnifiedCompliancePolicyUIAction" minOccurs="0"/>
                <xsd:element ref="ns3:MediaServiceDateTaken" minOccurs="0"/>
                <xsd:element ref="ns3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description="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description="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ca58739-c66a-408a-8bd1-cfd05a70ff7f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ingHintHash" ma:index="9" nillable="true" ma:displayName="Sharing Hint Hash" ma:internalName="SharingHintHash" ma:readOnly="true">
      <xsd:simpleType>
        <xsd:restriction base="dms:Text"/>
      </xsd:simpleType>
    </xsd:element>
    <xsd:element name="SharedWithDetails" ma:index="1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1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2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776223b-a1ef-4a39-a606-2a25eaa8725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3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4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7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8" nillable="true" ma:displayName="MediaServiceAutoTags" ma:internalName="MediaServiceAutoTag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AA4A696-A1FF-4590-837E-EE982719BEA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D2657D8-037B-49B2-9845-99E5B3DA88EC}">
  <ds:schemaRefs>
    <ds:schemaRef ds:uri="http://purl.org/dc/terms/"/>
    <ds:schemaRef ds:uri="http://purl.org/dc/elements/1.1/"/>
    <ds:schemaRef ds:uri="6ca58739-c66a-408a-8bd1-cfd05a70ff7f"/>
    <ds:schemaRef ds:uri="http://schemas.microsoft.com/office/infopath/2007/PartnerControls"/>
    <ds:schemaRef ds:uri="http://schemas.microsoft.com/office/2006/documentManagement/types"/>
    <ds:schemaRef ds:uri="e776223b-a1ef-4a39-a606-2a25eaa87255"/>
    <ds:schemaRef ds:uri="http://schemas.microsoft.com/sharepoint/v3"/>
    <ds:schemaRef ds:uri="http://schemas.microsoft.com/office/2006/metadata/properties"/>
    <ds:schemaRef ds:uri="http://www.w3.org/XML/1998/namespace"/>
    <ds:schemaRef ds:uri="http://schemas.openxmlformats.org/package/2006/metadata/core-properties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BE3C05C6-74CB-4A73-B532-E6EF2784466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ca58739-c66a-408a-8bd1-cfd05a70ff7f"/>
    <ds:schemaRef ds:uri="e776223b-a1ef-4a39-a606-2a25eaa8725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811</TotalTime>
  <Words>989</Words>
  <Application>Microsoft Office PowerPoint</Application>
  <PresentationFormat>Widescreen</PresentationFormat>
  <Paragraphs>200</Paragraphs>
  <Slides>63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67" baseType="lpstr">
      <vt:lpstr>Arial</vt:lpstr>
      <vt:lpstr>Calibri</vt:lpstr>
      <vt:lpstr>Georgia</vt:lpstr>
      <vt:lpstr>Office Theme</vt:lpstr>
      <vt:lpstr>Label Noise in Classification</vt:lpstr>
      <vt:lpstr>Introduction</vt:lpstr>
      <vt:lpstr>Label Noise</vt:lpstr>
      <vt:lpstr>MNIST</vt:lpstr>
      <vt:lpstr>ChestXRay14</vt:lpstr>
      <vt:lpstr>ImageNet</vt:lpstr>
      <vt:lpstr>Objectives</vt:lpstr>
      <vt:lpstr>Types of Label Noise</vt:lpstr>
      <vt:lpstr>PowerPoint Presentation</vt:lpstr>
      <vt:lpstr>PowerPoint Presentation</vt:lpstr>
      <vt:lpstr>PowerPoint Presentation</vt:lpstr>
      <vt:lpstr>Baseline performance</vt:lpstr>
      <vt:lpstr>PowerPoint Presentation</vt:lpstr>
      <vt:lpstr>PowerPoint Presentation</vt:lpstr>
      <vt:lpstr>PowerPoint Presentation</vt:lpstr>
      <vt:lpstr>Performance with Noise</vt:lpstr>
      <vt:lpstr>Simulate Noise</vt:lpstr>
      <vt:lpstr>Simulated NCAR</vt:lpstr>
      <vt:lpstr>Blobs: NCAR</vt:lpstr>
      <vt:lpstr>Blobs: NCAR</vt:lpstr>
      <vt:lpstr>PowerPoint Presentation</vt:lpstr>
      <vt:lpstr>Blobs: NCAR (Tuned)</vt:lpstr>
      <vt:lpstr>Banana: NCAR</vt:lpstr>
      <vt:lpstr>Banana: NCAR</vt:lpstr>
      <vt:lpstr>PowerPoint Presentation</vt:lpstr>
      <vt:lpstr>Banana: NCAR (Tuned)</vt:lpstr>
      <vt:lpstr>Tri-blobs: NCAR</vt:lpstr>
      <vt:lpstr>Tri-blobs: NCAR</vt:lpstr>
      <vt:lpstr>PowerPoint Presentation</vt:lpstr>
      <vt:lpstr>Tri-blobs: NCAR (Tuned)</vt:lpstr>
      <vt:lpstr>Simulated NAR</vt:lpstr>
      <vt:lpstr>Blobs: NAR</vt:lpstr>
      <vt:lpstr>Blobs: NAR</vt:lpstr>
      <vt:lpstr>PowerPoint Presentation</vt:lpstr>
      <vt:lpstr>Blobs: NAR (Tuned)</vt:lpstr>
      <vt:lpstr>Banana: NAR</vt:lpstr>
      <vt:lpstr>Banana: NAR</vt:lpstr>
      <vt:lpstr>PowerPoint Presentation</vt:lpstr>
      <vt:lpstr>Banana: NAR (Tuned)</vt:lpstr>
      <vt:lpstr>Tri-blobs: NAR</vt:lpstr>
      <vt:lpstr>Tri-blobs: NAR</vt:lpstr>
      <vt:lpstr>PowerPoint Presentation</vt:lpstr>
      <vt:lpstr>Tri-blobs: NAR (Tuned)</vt:lpstr>
      <vt:lpstr>Simulated NNAR</vt:lpstr>
      <vt:lpstr>Blobs: NNAR</vt:lpstr>
      <vt:lpstr>Blobs: NNAR</vt:lpstr>
      <vt:lpstr>PowerPoint Presentation</vt:lpstr>
      <vt:lpstr>Blobs: NNAR (Tuned)</vt:lpstr>
      <vt:lpstr>Banana: NNAR</vt:lpstr>
      <vt:lpstr>Banana: NNAR</vt:lpstr>
      <vt:lpstr>PowerPoint Presentation</vt:lpstr>
      <vt:lpstr>Banana: NNAR (Tuned)</vt:lpstr>
      <vt:lpstr>Tri-blobs: NNAR</vt:lpstr>
      <vt:lpstr>Tri-blobs: NNAR</vt:lpstr>
      <vt:lpstr>PowerPoint Presentation</vt:lpstr>
      <vt:lpstr>Tri-blobs: NNAR (Tuned)</vt:lpstr>
      <vt:lpstr>Recap</vt:lpstr>
      <vt:lpstr>PowerPoint Presentation</vt:lpstr>
      <vt:lpstr>PowerPoint Presentation</vt:lpstr>
      <vt:lpstr>PowerPoint Presentation</vt:lpstr>
      <vt:lpstr>Recap</vt:lpstr>
      <vt:lpstr>Questions?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Rohrer, Deacon</dc:creator>
  <cp:lastModifiedBy>Jason King</cp:lastModifiedBy>
  <cp:revision>88</cp:revision>
  <dcterms:created xsi:type="dcterms:W3CDTF">2018-01-30T17:34:07Z</dcterms:created>
  <dcterms:modified xsi:type="dcterms:W3CDTF">2018-08-20T17:25:52Z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0x0101008E356AD3ED9564458C31D085A9F9662C</vt:lpwstr>
  </property>
</Properties>
</file>